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sldIdLst>
    <p:sldId id="256" r:id="rId2"/>
    <p:sldId id="258" r:id="rId3"/>
    <p:sldId id="257" r:id="rId4"/>
    <p:sldId id="259" r:id="rId5"/>
    <p:sldId id="260" r:id="rId6"/>
    <p:sldId id="288" r:id="rId7"/>
    <p:sldId id="261" r:id="rId8"/>
    <p:sldId id="289" r:id="rId9"/>
    <p:sldId id="262" r:id="rId10"/>
    <p:sldId id="290" r:id="rId11"/>
    <p:sldId id="263" r:id="rId12"/>
    <p:sldId id="264" r:id="rId13"/>
    <p:sldId id="265" r:id="rId14"/>
    <p:sldId id="266" r:id="rId15"/>
    <p:sldId id="291" r:id="rId16"/>
    <p:sldId id="267" r:id="rId17"/>
    <p:sldId id="268" r:id="rId18"/>
    <p:sldId id="269" r:id="rId19"/>
    <p:sldId id="270" r:id="rId20"/>
    <p:sldId id="272" r:id="rId21"/>
    <p:sldId id="273" r:id="rId22"/>
    <p:sldId id="274" r:id="rId23"/>
    <p:sldId id="271" r:id="rId24"/>
    <p:sldId id="275" r:id="rId25"/>
    <p:sldId id="276" r:id="rId26"/>
    <p:sldId id="277" r:id="rId27"/>
    <p:sldId id="278" r:id="rId28"/>
    <p:sldId id="279" r:id="rId29"/>
    <p:sldId id="29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7C80"/>
    <a:srgbClr val="FF5050"/>
    <a:srgbClr val="ECB872"/>
    <a:srgbClr val="AEAE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923" autoAdjust="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4106-0B71-4C7E-8E5B-2310BBC2A445}" type="datetimeFigureOut">
              <a:rPr lang="en-IN" smtClean="0"/>
              <a:t>13-11-2024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5AAB-519B-4695-AAF2-ADDF477452B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9889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4106-0B71-4C7E-8E5B-2310BBC2A445}" type="datetimeFigureOut">
              <a:rPr lang="en-IN" smtClean="0"/>
              <a:t>13-11-2024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5AAB-519B-4695-AAF2-ADDF477452B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6303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4106-0B71-4C7E-8E5B-2310BBC2A445}" type="datetimeFigureOut">
              <a:rPr lang="en-IN" smtClean="0"/>
              <a:t>13-11-2024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5AAB-519B-4695-AAF2-ADDF477452B6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6761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4106-0B71-4C7E-8E5B-2310BBC2A445}" type="datetimeFigureOut">
              <a:rPr lang="en-IN" smtClean="0"/>
              <a:t>13-11-2024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5AAB-519B-4695-AAF2-ADDF477452B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8676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4106-0B71-4C7E-8E5B-2310BBC2A445}" type="datetimeFigureOut">
              <a:rPr lang="en-IN" smtClean="0"/>
              <a:t>13-11-2024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5AAB-519B-4695-AAF2-ADDF477452B6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7426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4106-0B71-4C7E-8E5B-2310BBC2A445}" type="datetimeFigureOut">
              <a:rPr lang="en-IN" smtClean="0"/>
              <a:t>13-11-2024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5AAB-519B-4695-AAF2-ADDF477452B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3734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4106-0B71-4C7E-8E5B-2310BBC2A445}" type="datetimeFigureOut">
              <a:rPr lang="en-IN" smtClean="0"/>
              <a:t>13-11-2024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5AAB-519B-4695-AAF2-ADDF477452B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3689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4106-0B71-4C7E-8E5B-2310BBC2A445}" type="datetimeFigureOut">
              <a:rPr lang="en-IN" smtClean="0"/>
              <a:t>13-11-2024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5AAB-519B-4695-AAF2-ADDF477452B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7044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4106-0B71-4C7E-8E5B-2310BBC2A445}" type="datetimeFigureOut">
              <a:rPr lang="en-IN" smtClean="0"/>
              <a:t>13-11-2024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5AAB-519B-4695-AAF2-ADDF477452B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51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4106-0B71-4C7E-8E5B-2310BBC2A445}" type="datetimeFigureOut">
              <a:rPr lang="en-IN" smtClean="0"/>
              <a:t>13-11-2024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5AAB-519B-4695-AAF2-ADDF477452B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1096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4106-0B71-4C7E-8E5B-2310BBC2A445}" type="datetimeFigureOut">
              <a:rPr lang="en-IN" smtClean="0"/>
              <a:t>13-11-2024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5AAB-519B-4695-AAF2-ADDF477452B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608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4106-0B71-4C7E-8E5B-2310BBC2A445}" type="datetimeFigureOut">
              <a:rPr lang="en-IN" smtClean="0"/>
              <a:t>13-11-2024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5AAB-519B-4695-AAF2-ADDF477452B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422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4106-0B71-4C7E-8E5B-2310BBC2A445}" type="datetimeFigureOut">
              <a:rPr lang="en-IN" smtClean="0"/>
              <a:t>13-11-2024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5AAB-519B-4695-AAF2-ADDF477452B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9104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4106-0B71-4C7E-8E5B-2310BBC2A445}" type="datetimeFigureOut">
              <a:rPr lang="en-IN" smtClean="0"/>
              <a:t>13-11-2024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5AAB-519B-4695-AAF2-ADDF477452B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068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4106-0B71-4C7E-8E5B-2310BBC2A445}" type="datetimeFigureOut">
              <a:rPr lang="en-IN" smtClean="0"/>
              <a:t>13-11-2024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5AAB-519B-4695-AAF2-ADDF477452B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122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4106-0B71-4C7E-8E5B-2310BBC2A445}" type="datetimeFigureOut">
              <a:rPr lang="en-IN" smtClean="0"/>
              <a:t>13-11-2024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5AAB-519B-4695-AAF2-ADDF477452B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9056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04106-0B71-4C7E-8E5B-2310BBC2A445}" type="datetimeFigureOut">
              <a:rPr lang="en-IN" smtClean="0"/>
              <a:t>13-11-2024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675AAB-519B-4695-AAF2-ADDF477452B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0626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656" y="2614081"/>
            <a:ext cx="11375726" cy="1515533"/>
          </a:xfrm>
        </p:spPr>
        <p:txBody>
          <a:bodyPr/>
          <a:lstStyle/>
          <a:p>
            <a:r>
              <a:rPr lang="en-IN" b="1" dirty="0" smtClean="0">
                <a:latin typeface="Algerian" panose="04020705040A02060702" pitchFamily="82" charset="0"/>
              </a:rPr>
              <a:t>UNIT 2 : </a:t>
            </a:r>
            <a:r>
              <a:rPr lang="en-IN" b="1" dirty="0">
                <a:latin typeface="Algerian" panose="04020705040A02060702" pitchFamily="82" charset="0"/>
              </a:rPr>
              <a:t>IoT Design Methodology</a:t>
            </a:r>
            <a:br>
              <a:rPr lang="en-IN" b="1" dirty="0">
                <a:latin typeface="Algerian" panose="04020705040A02060702" pitchFamily="82" charset="0"/>
              </a:rPr>
            </a:br>
            <a:endParaRPr lang="en-IN" b="1" dirty="0"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4207" y="4557578"/>
            <a:ext cx="3872175" cy="2169997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 smtClean="0">
                <a:solidFill>
                  <a:srgbClr val="FFFFFF"/>
                </a:solidFill>
              </a:rPr>
              <a:t>Ms. Lavanya Santhosh</a:t>
            </a:r>
          </a:p>
          <a:p>
            <a:pPr algn="ctr"/>
            <a:r>
              <a:rPr lang="en-IN" sz="2800" b="1" dirty="0" smtClean="0">
                <a:solidFill>
                  <a:srgbClr val="FFFFFF"/>
                </a:solidFill>
              </a:rPr>
              <a:t>Assistant Professor</a:t>
            </a:r>
          </a:p>
          <a:p>
            <a:pPr algn="ctr"/>
            <a:r>
              <a:rPr lang="en-IN" sz="2800" b="1" dirty="0" smtClean="0">
                <a:solidFill>
                  <a:srgbClr val="FFFFFF"/>
                </a:solidFill>
              </a:rPr>
              <a:t>Dept. of CSE</a:t>
            </a:r>
          </a:p>
          <a:p>
            <a:pPr algn="ctr"/>
            <a:r>
              <a:rPr lang="en-IN" sz="2800" b="1" dirty="0" smtClean="0">
                <a:solidFill>
                  <a:srgbClr val="FFFFFF"/>
                </a:solidFill>
              </a:rPr>
              <a:t>Dr.AIT</a:t>
            </a:r>
            <a:endParaRPr lang="en-IN" sz="2800" b="1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309" y="121392"/>
            <a:ext cx="1790431" cy="174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4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77" y="1452916"/>
            <a:ext cx="7864031" cy="516624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152938" y="132522"/>
            <a:ext cx="81368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chemeClr val="accent1"/>
                </a:solidFill>
                <a:latin typeface="Algerian" panose="04020705040A02060702" pitchFamily="82" charset="0"/>
              </a:rPr>
              <a:t>Example : Smart iot based home automation system</a:t>
            </a:r>
            <a:endParaRPr lang="en-IN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472771"/>
            <a:ext cx="9973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accent1"/>
                </a:solidFill>
                <a:latin typeface="Algerian" panose="04020705040A02060702" pitchFamily="82" charset="0"/>
              </a:rPr>
              <a:t>STEP </a:t>
            </a:r>
            <a:r>
              <a:rPr lang="en-IN" sz="3600" b="1" dirty="0" smtClean="0">
                <a:solidFill>
                  <a:schemeClr val="accent1"/>
                </a:solidFill>
                <a:latin typeface="Algerian" panose="04020705040A02060702" pitchFamily="82" charset="0"/>
              </a:rPr>
              <a:t>4: </a:t>
            </a:r>
            <a:r>
              <a:rPr lang="en-IN" sz="3600" b="1" dirty="0">
                <a:solidFill>
                  <a:schemeClr val="accent1"/>
                </a:solidFill>
                <a:latin typeface="Algerian" panose="04020705040A02060702" pitchFamily="82" charset="0"/>
              </a:rPr>
              <a:t>Information Model Specification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67845" y="1485033"/>
            <a:ext cx="10534617" cy="48805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300000"/>
              </a:lnSpc>
            </a:pPr>
            <a:r>
              <a:rPr lang="en-IN" sz="2000" dirty="0" smtClean="0"/>
              <a:t>Defines </a:t>
            </a:r>
            <a:r>
              <a:rPr lang="en-IN" sz="2000" dirty="0"/>
              <a:t>the structure of all the information in the IoT </a:t>
            </a:r>
            <a:r>
              <a:rPr lang="en-IN" sz="2000" dirty="0" smtClean="0"/>
              <a:t>system</a:t>
            </a:r>
            <a:r>
              <a:rPr lang="en-IN" sz="2000" dirty="0"/>
              <a:t> </a:t>
            </a:r>
            <a:r>
              <a:rPr lang="en-IN" sz="2000" dirty="0" smtClean="0"/>
              <a:t>(Attributes of VE, relations etc)</a:t>
            </a:r>
          </a:p>
          <a:p>
            <a:pPr>
              <a:lnSpc>
                <a:spcPct val="300000"/>
              </a:lnSpc>
            </a:pPr>
            <a:r>
              <a:rPr lang="en-IN" sz="2000" dirty="0"/>
              <a:t>D</a:t>
            </a:r>
            <a:r>
              <a:rPr lang="en-IN" sz="2000" dirty="0" smtClean="0"/>
              <a:t>oes </a:t>
            </a:r>
            <a:r>
              <a:rPr lang="en-IN" sz="2000" dirty="0"/>
              <a:t>not describe the </a:t>
            </a:r>
            <a:r>
              <a:rPr lang="en-IN" sz="2000" dirty="0" smtClean="0"/>
              <a:t>specifics of how the information is stored or represented.</a:t>
            </a:r>
          </a:p>
          <a:p>
            <a:pPr>
              <a:lnSpc>
                <a:spcPct val="300000"/>
              </a:lnSpc>
            </a:pPr>
            <a:r>
              <a:rPr lang="en-IN" sz="2000" dirty="0" smtClean="0"/>
              <a:t> </a:t>
            </a:r>
            <a:r>
              <a:rPr lang="en-IN" sz="2000" dirty="0"/>
              <a:t>A</a:t>
            </a:r>
            <a:r>
              <a:rPr lang="en-IN" sz="2000" dirty="0" smtClean="0"/>
              <a:t>dds </a:t>
            </a:r>
            <a:r>
              <a:rPr lang="en-IN" sz="2000" dirty="0"/>
              <a:t>more details to the virtual </a:t>
            </a:r>
            <a:r>
              <a:rPr lang="en-IN" sz="2000" dirty="0" smtClean="0"/>
              <a:t>entities ( attributes and relations )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183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8541" y="601173"/>
            <a:ext cx="90909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chemeClr val="accent1"/>
                </a:solidFill>
                <a:latin typeface="Algerian" panose="04020705040A02060702" pitchFamily="82" charset="0"/>
              </a:rPr>
              <a:t>Example : Smart iot based home automation system</a:t>
            </a:r>
            <a:endParaRPr lang="en-IN" sz="4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t="9448" r="166" b="8268"/>
          <a:stretch/>
        </p:blipFill>
        <p:spPr bwMode="auto">
          <a:xfrm>
            <a:off x="1325217" y="2419350"/>
            <a:ext cx="7596533" cy="36633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6581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09573" y="0"/>
            <a:ext cx="95947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chemeClr val="accent1"/>
                </a:solidFill>
                <a:latin typeface="Algerian" panose="04020705040A02060702" pitchFamily="82" charset="0"/>
              </a:rPr>
              <a:t>STEP </a:t>
            </a:r>
            <a:r>
              <a:rPr lang="en-IN" sz="4000" b="1" dirty="0" smtClean="0">
                <a:solidFill>
                  <a:schemeClr val="accent1"/>
                </a:solidFill>
                <a:latin typeface="Algerian" panose="04020705040A02060702" pitchFamily="82" charset="0"/>
              </a:rPr>
              <a:t>5: Service Specification</a:t>
            </a:r>
            <a:endParaRPr lang="en-IN" sz="4000" b="1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67761" y="1285212"/>
            <a:ext cx="8917427" cy="472364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IN" sz="2000" dirty="0" smtClean="0"/>
              <a:t>Defines </a:t>
            </a:r>
            <a:r>
              <a:rPr lang="en-IN" sz="2000" dirty="0"/>
              <a:t>the services in the IoT system like service types, service inputs/ output, service endpoints, service schedules, service preconditions, and service effects</a:t>
            </a:r>
            <a:r>
              <a:rPr lang="en-IN" sz="2000" dirty="0" smtClean="0"/>
              <a:t>.</a:t>
            </a:r>
            <a:r>
              <a:rPr lang="en-IN" dirty="0" smtClean="0"/>
              <a:t> </a:t>
            </a:r>
            <a:endParaRPr lang="en-IN" dirty="0"/>
          </a:p>
          <a:p>
            <a:pPr algn="just">
              <a:lnSpc>
                <a:spcPct val="200000"/>
              </a:lnSpc>
            </a:pPr>
            <a:r>
              <a:rPr lang="en-US" altLang="en-US" sz="2000" dirty="0" smtClean="0"/>
              <a:t>An </a:t>
            </a:r>
            <a:r>
              <a:rPr lang="en-US" altLang="en-US" sz="2000" dirty="0"/>
              <a:t>endpoint is usually represented by a URL (Uniform Resource Locator) that points to where the service is hosted</a:t>
            </a:r>
            <a:r>
              <a:rPr lang="en-US" altLang="en-US" sz="2000" dirty="0" smtClean="0"/>
              <a:t>.</a:t>
            </a:r>
          </a:p>
          <a:p>
            <a:pPr algn="just">
              <a:lnSpc>
                <a:spcPct val="200000"/>
              </a:lnSpc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For </a:t>
            </a:r>
            <a:r>
              <a:rPr lang="en-US" altLang="en-US" sz="2000" dirty="0"/>
              <a:t>example, in a smart home automation system, an endpoint for controlling the lights might be https://smarthome.com/api/lights</a:t>
            </a:r>
          </a:p>
          <a:p>
            <a:pPr marL="0" indent="0" algn="just">
              <a:lnSpc>
                <a:spcPct val="200000"/>
              </a:lnSpc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62556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5043" y="180494"/>
            <a:ext cx="92102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accent1"/>
                </a:solidFill>
                <a:latin typeface="Algerian" panose="04020705040A02060702" pitchFamily="82" charset="0"/>
              </a:rPr>
              <a:t>Deriving services </a:t>
            </a:r>
            <a:r>
              <a:rPr lang="en-IN" sz="3600" b="1" dirty="0" smtClean="0">
                <a:solidFill>
                  <a:schemeClr val="accent1"/>
                </a:solidFill>
                <a:latin typeface="Algerian" panose="04020705040A02060702" pitchFamily="82" charset="0"/>
              </a:rPr>
              <a:t>for </a:t>
            </a:r>
            <a:r>
              <a:rPr lang="en-IN" sz="3600" b="1" dirty="0">
                <a:solidFill>
                  <a:schemeClr val="accent1"/>
                </a:solidFill>
                <a:latin typeface="Algerian" panose="04020705040A02060702" pitchFamily="82" charset="0"/>
              </a:rPr>
              <a:t>home </a:t>
            </a:r>
            <a:r>
              <a:rPr lang="en-IN" sz="3200" b="1" dirty="0">
                <a:solidFill>
                  <a:schemeClr val="accent1"/>
                </a:solidFill>
                <a:latin typeface="Algerian" panose="04020705040A02060702" pitchFamily="82" charset="0"/>
              </a:rPr>
              <a:t>automation</a:t>
            </a:r>
            <a:r>
              <a:rPr lang="en-IN" sz="3600" b="1" dirty="0">
                <a:solidFill>
                  <a:schemeClr val="accent1"/>
                </a:solidFill>
                <a:latin typeface="Algerian" panose="04020705040A02060702" pitchFamily="82" charset="0"/>
              </a:rPr>
              <a:t> IoT </a:t>
            </a:r>
            <a:r>
              <a:rPr lang="en-IN" sz="3600" b="1" dirty="0" smtClean="0">
                <a:solidFill>
                  <a:schemeClr val="accent1"/>
                </a:solidFill>
                <a:latin typeface="Algerian" panose="04020705040A02060702" pitchFamily="82" charset="0"/>
              </a:rPr>
              <a:t>system</a:t>
            </a:r>
            <a:endParaRPr lang="en-IN" sz="3600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748" y="1380822"/>
            <a:ext cx="6696904" cy="5324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474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7810" y="243364"/>
            <a:ext cx="90909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000" b="1" dirty="0" smtClean="0">
                <a:solidFill>
                  <a:schemeClr val="accent1"/>
                </a:solidFill>
                <a:latin typeface="Algerian" panose="04020705040A02060702" pitchFamily="82" charset="0"/>
              </a:rPr>
              <a:t>Services : Smart </a:t>
            </a:r>
            <a:r>
              <a:rPr lang="en-IN" sz="4000" b="1" dirty="0">
                <a:solidFill>
                  <a:schemeClr val="accent1"/>
                </a:solidFill>
                <a:latin typeface="Algerian" panose="04020705040A02060702" pitchFamily="82" charset="0"/>
              </a:rPr>
              <a:t>iot based home automation system</a:t>
            </a:r>
            <a:endParaRPr lang="en-IN" sz="4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30" y="1566803"/>
            <a:ext cx="8286750" cy="5011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919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3439" y="0"/>
            <a:ext cx="8207696" cy="908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  <a:tabLst>
                <a:tab pos="2466975" algn="l"/>
              </a:tabLst>
            </a:pPr>
            <a:r>
              <a:rPr lang="en-IN" sz="4000" b="1" dirty="0">
                <a:solidFill>
                  <a:schemeClr val="accent1"/>
                </a:solidFill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STEP 6: IoT Level Specification</a:t>
            </a:r>
            <a:endParaRPr lang="en-IN" sz="4000" dirty="0">
              <a:solidFill>
                <a:schemeClr val="accent1"/>
              </a:solidFill>
              <a:effectLst/>
              <a:latin typeface="Algerian" panose="04020705040A020607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97821" y="908647"/>
            <a:ext cx="8917427" cy="93807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300000"/>
              </a:lnSpc>
            </a:pPr>
            <a:r>
              <a:rPr lang="en-IN" sz="2000" dirty="0" smtClean="0"/>
              <a:t>Defines </a:t>
            </a:r>
            <a:r>
              <a:rPr lang="en-IN" sz="2000" dirty="0"/>
              <a:t>the </a:t>
            </a:r>
            <a:r>
              <a:rPr lang="en-IN" sz="2000" dirty="0" smtClean="0"/>
              <a:t>IoT level for the system.</a:t>
            </a: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21" y="2228601"/>
            <a:ext cx="3295650" cy="393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IoT Levels and Deployment Templates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4" t="18526" r="12394" b="7029"/>
          <a:stretch/>
        </p:blipFill>
        <p:spPr bwMode="auto">
          <a:xfrm>
            <a:off x="4611756" y="2294117"/>
            <a:ext cx="4465984" cy="3808509"/>
          </a:xfrm>
          <a:prstGeom prst="rect">
            <a:avLst/>
          </a:prstGeom>
          <a:noFill/>
          <a:ex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911306" y="5919924"/>
            <a:ext cx="6290456" cy="93807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300000"/>
              </a:lnSpc>
              <a:buNone/>
            </a:pPr>
            <a:r>
              <a:rPr lang="en-IN" sz="2000" dirty="0" smtClean="0">
                <a:solidFill>
                  <a:schemeClr val="accent1"/>
                </a:solidFill>
              </a:rPr>
              <a:t>Deployment design of the home automation system.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6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8540" y="212035"/>
            <a:ext cx="9236765" cy="827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  <a:tabLst>
                <a:tab pos="2466975" algn="l"/>
              </a:tabLst>
            </a:pPr>
            <a:r>
              <a:rPr lang="en-IN" sz="3600" b="1" dirty="0">
                <a:solidFill>
                  <a:schemeClr val="accent1"/>
                </a:solidFill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STEP </a:t>
            </a:r>
            <a:r>
              <a:rPr lang="en-IN" sz="3600" b="1" dirty="0" smtClean="0">
                <a:solidFill>
                  <a:schemeClr val="accent1"/>
                </a:solidFill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7: Functional view Specification</a:t>
            </a:r>
            <a:endParaRPr lang="en-IN" sz="3600" dirty="0">
              <a:solidFill>
                <a:schemeClr val="accent1"/>
              </a:solidFill>
              <a:effectLst/>
              <a:latin typeface="Algerian" panose="04020705040A020607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208" y="1354550"/>
            <a:ext cx="9408401" cy="55034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IN" sz="2000" dirty="0" smtClean="0">
                <a:latin typeface="Cambria" panose="02040503050406030204" pitchFamily="18" charset="0"/>
              </a:rPr>
              <a:t>Defines </a:t>
            </a:r>
            <a:r>
              <a:rPr lang="en-IN" sz="2000" dirty="0">
                <a:latin typeface="Cambria" panose="02040503050406030204" pitchFamily="18" charset="0"/>
              </a:rPr>
              <a:t>the </a:t>
            </a:r>
            <a:r>
              <a:rPr lang="en-IN" sz="2000" dirty="0" smtClean="0">
                <a:latin typeface="Cambria" panose="02040503050406030204" pitchFamily="18" charset="0"/>
              </a:rPr>
              <a:t>functions </a:t>
            </a:r>
            <a:r>
              <a:rPr lang="en-IN" sz="2000" dirty="0">
                <a:latin typeface="Cambria" panose="02040503050406030204" pitchFamily="18" charset="0"/>
              </a:rPr>
              <a:t>of the IoT system grouped onto various functional </a:t>
            </a:r>
            <a:r>
              <a:rPr lang="en-IN" sz="2000" dirty="0" smtClean="0">
                <a:latin typeface="Cambria" panose="02040503050406030204" pitchFamily="18" charset="0"/>
              </a:rPr>
              <a:t>groups.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2000" dirty="0" smtClean="0">
              <a:latin typeface="Cambria" panose="0204050305040603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2000" dirty="0" smtClean="0">
                <a:latin typeface="Cambria" panose="02040503050406030204" pitchFamily="18" charset="0"/>
              </a:rPr>
              <a:t>The </a:t>
            </a:r>
            <a:r>
              <a:rPr lang="en-IN" sz="2000" dirty="0">
                <a:latin typeface="Cambria" panose="02040503050406030204" pitchFamily="18" charset="0"/>
              </a:rPr>
              <a:t>functional groups (FG) </a:t>
            </a:r>
            <a:r>
              <a:rPr lang="en-IN" sz="2000" dirty="0" smtClean="0">
                <a:latin typeface="Cambria" panose="02040503050406030204" pitchFamily="18" charset="0"/>
              </a:rPr>
              <a:t>included </a:t>
            </a:r>
            <a:r>
              <a:rPr lang="en-IN" sz="2000" dirty="0">
                <a:latin typeface="Cambria" panose="02040503050406030204" pitchFamily="18" charset="0"/>
              </a:rPr>
              <a:t>in a functional view include</a:t>
            </a:r>
            <a:r>
              <a:rPr lang="en-IN" sz="2000" dirty="0" smtClean="0">
                <a:latin typeface="Cambria" panose="02040503050406030204" pitchFamily="18" charset="0"/>
              </a:rPr>
              <a:t>:</a:t>
            </a:r>
          </a:p>
          <a:p>
            <a:pPr lvl="2" algn="just">
              <a:lnSpc>
                <a:spcPct val="150000"/>
              </a:lnSpc>
            </a:pPr>
            <a:r>
              <a:rPr lang="en-IN" sz="2000" dirty="0">
                <a:latin typeface="Cambria" panose="02040503050406030204" pitchFamily="18" charset="0"/>
              </a:rPr>
              <a:t> </a:t>
            </a:r>
            <a:r>
              <a:rPr lang="en-IN" sz="2000" b="1" dirty="0" smtClean="0">
                <a:latin typeface="Cambria" panose="02040503050406030204" pitchFamily="18" charset="0"/>
              </a:rPr>
              <a:t>Device</a:t>
            </a:r>
          </a:p>
          <a:p>
            <a:pPr lvl="2" algn="just">
              <a:lnSpc>
                <a:spcPct val="150000"/>
              </a:lnSpc>
            </a:pPr>
            <a:r>
              <a:rPr lang="en-IN" sz="2000" b="1" dirty="0">
                <a:latin typeface="Cambria" panose="02040503050406030204" pitchFamily="18" charset="0"/>
              </a:rPr>
              <a:t> </a:t>
            </a:r>
            <a:r>
              <a:rPr lang="en-IN" sz="2000" b="1" dirty="0" smtClean="0">
                <a:latin typeface="Cambria" panose="02040503050406030204" pitchFamily="18" charset="0"/>
              </a:rPr>
              <a:t>Communication</a:t>
            </a:r>
            <a:endParaRPr lang="en-IN" sz="2000" dirty="0" smtClean="0">
              <a:latin typeface="Cambria" panose="02040503050406030204" pitchFamily="18" charset="0"/>
            </a:endParaRPr>
          </a:p>
          <a:p>
            <a:pPr lvl="2" algn="just">
              <a:lnSpc>
                <a:spcPct val="150000"/>
              </a:lnSpc>
            </a:pPr>
            <a:r>
              <a:rPr lang="en-IN" sz="2000" dirty="0">
                <a:latin typeface="Cambria" panose="02040503050406030204" pitchFamily="18" charset="0"/>
              </a:rPr>
              <a:t> </a:t>
            </a:r>
            <a:r>
              <a:rPr lang="en-IN" sz="2000" b="1" dirty="0" smtClean="0">
                <a:latin typeface="Cambria" panose="02040503050406030204" pitchFamily="18" charset="0"/>
              </a:rPr>
              <a:t>Services</a:t>
            </a:r>
          </a:p>
          <a:p>
            <a:pPr lvl="2" algn="just">
              <a:lnSpc>
                <a:spcPct val="150000"/>
              </a:lnSpc>
            </a:pPr>
            <a:r>
              <a:rPr lang="en-IN" sz="2000" b="1" dirty="0">
                <a:latin typeface="Cambria" panose="02040503050406030204" pitchFamily="18" charset="0"/>
              </a:rPr>
              <a:t> </a:t>
            </a:r>
            <a:r>
              <a:rPr lang="en-IN" sz="2000" b="1" dirty="0" smtClean="0">
                <a:latin typeface="Cambria" panose="02040503050406030204" pitchFamily="18" charset="0"/>
              </a:rPr>
              <a:t>Management</a:t>
            </a:r>
          </a:p>
          <a:p>
            <a:pPr lvl="2" algn="just">
              <a:lnSpc>
                <a:spcPct val="150000"/>
              </a:lnSpc>
            </a:pPr>
            <a:r>
              <a:rPr lang="en-IN" sz="2000" b="1" dirty="0">
                <a:latin typeface="Cambria" panose="02040503050406030204" pitchFamily="18" charset="0"/>
              </a:rPr>
              <a:t> </a:t>
            </a:r>
            <a:r>
              <a:rPr lang="en-IN" sz="2000" b="1" dirty="0" smtClean="0">
                <a:latin typeface="Cambria" panose="02040503050406030204" pitchFamily="18" charset="0"/>
              </a:rPr>
              <a:t>Security</a:t>
            </a:r>
          </a:p>
          <a:p>
            <a:pPr lvl="2" algn="just">
              <a:lnSpc>
                <a:spcPct val="150000"/>
              </a:lnSpc>
            </a:pPr>
            <a:r>
              <a:rPr lang="en-IN" sz="2000" b="1" dirty="0">
                <a:latin typeface="Cambria" panose="02040503050406030204" pitchFamily="18" charset="0"/>
              </a:rPr>
              <a:t> Application</a:t>
            </a:r>
            <a:endParaRPr lang="en-IN" sz="2000" b="1" dirty="0" smtClean="0">
              <a:latin typeface="Cambria" panose="02040503050406030204" pitchFamily="18" charset="0"/>
            </a:endParaRPr>
          </a:p>
          <a:p>
            <a:pPr lvl="2" algn="just">
              <a:lnSpc>
                <a:spcPct val="150000"/>
              </a:lnSpc>
            </a:pPr>
            <a:endParaRPr lang="en-IN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458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6531"/>
            <a:ext cx="12192000" cy="593146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-374276" y="95534"/>
            <a:ext cx="101279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IN" sz="2400" b="1" dirty="0">
                <a:solidFill>
                  <a:schemeClr val="accent1"/>
                </a:solidFill>
                <a:latin typeface="Algerian" panose="04020705040A020607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Mapping deployment level to FG’s for </a:t>
            </a:r>
            <a:r>
              <a:rPr lang="en-IN" sz="2400" b="1" dirty="0" smtClean="0">
                <a:solidFill>
                  <a:schemeClr val="accent1"/>
                </a:solidFill>
                <a:latin typeface="Algerian" panose="04020705040A020607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Home </a:t>
            </a:r>
            <a:r>
              <a:rPr lang="en-IN" sz="2400" b="1" dirty="0">
                <a:solidFill>
                  <a:schemeClr val="accent1"/>
                </a:solidFill>
                <a:latin typeface="Algerian" panose="04020705040A02060702" pitchFamily="8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Automation IoT system.</a:t>
            </a:r>
            <a:endParaRPr lang="en-IN" sz="2400" dirty="0">
              <a:solidFill>
                <a:schemeClr val="accent1"/>
              </a:solidFill>
              <a:effectLst/>
              <a:latin typeface="Algerian" panose="04020705040A020607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16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0817" y="530087"/>
            <a:ext cx="9064487" cy="745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tabLst>
                <a:tab pos="2466975" algn="l"/>
              </a:tabLst>
            </a:pPr>
            <a:r>
              <a:rPr lang="en-IN" sz="3200" b="1" dirty="0">
                <a:solidFill>
                  <a:schemeClr val="accent1"/>
                </a:solidFill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STEP </a:t>
            </a:r>
            <a:r>
              <a:rPr lang="en-IN" sz="3200" b="1" dirty="0" smtClean="0">
                <a:solidFill>
                  <a:schemeClr val="accent1"/>
                </a:solidFill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8: operational view Specification</a:t>
            </a:r>
            <a:endParaRPr lang="en-IN" sz="3200" dirty="0">
              <a:solidFill>
                <a:schemeClr val="accent1"/>
              </a:solidFill>
              <a:latin typeface="Algerian" panose="04020705040A020607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38859" y="1373868"/>
            <a:ext cx="9408401" cy="55034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IN" dirty="0" smtClean="0">
                <a:latin typeface="Cambria" panose="02040503050406030204" pitchFamily="18" charset="0"/>
              </a:rPr>
              <a:t>Defines the </a:t>
            </a:r>
            <a:r>
              <a:rPr lang="en-IN" dirty="0">
                <a:latin typeface="Cambria" panose="02040503050406030204" pitchFamily="18" charset="0"/>
              </a:rPr>
              <a:t>various options pertaining to the IoT system deployment and </a:t>
            </a:r>
            <a:r>
              <a:rPr lang="en-IN" dirty="0" smtClean="0">
                <a:latin typeface="Cambria" panose="02040503050406030204" pitchFamily="18" charset="0"/>
              </a:rPr>
              <a:t>operations (</a:t>
            </a:r>
            <a:r>
              <a:rPr lang="en-IN" dirty="0">
                <a:latin typeface="Cambria" panose="02040503050406030204" pitchFamily="18" charset="0"/>
              </a:rPr>
              <a:t>service hosting options, storage options, device options, application hosting </a:t>
            </a:r>
            <a:r>
              <a:rPr lang="en-IN" dirty="0" smtClean="0">
                <a:latin typeface="Cambria" panose="02040503050406030204" pitchFamily="18" charset="0"/>
              </a:rPr>
              <a:t>options).</a:t>
            </a:r>
            <a:endParaRPr lang="en-IN" dirty="0">
              <a:latin typeface="Cambria" panose="0204050305040603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dirty="0">
                <a:latin typeface="Cambria" panose="02040503050406030204" pitchFamily="18" charset="0"/>
              </a:rPr>
              <a:t> Operational view specifications for the home automation examples are as follows</a:t>
            </a:r>
            <a:endParaRPr lang="en-IN" dirty="0" smtClean="0">
              <a:latin typeface="Cambria" panose="02040503050406030204" pitchFamily="18" charset="0"/>
            </a:endParaRPr>
          </a:p>
          <a:p>
            <a:pPr lvl="2" algn="just">
              <a:lnSpc>
                <a:spcPct val="150000"/>
              </a:lnSpc>
            </a:pPr>
            <a:r>
              <a:rPr lang="en-IN" sz="1600" dirty="0" smtClean="0">
                <a:latin typeface="Cambria" panose="02040503050406030204" pitchFamily="18" charset="0"/>
              </a:rPr>
              <a:t> </a:t>
            </a:r>
            <a:r>
              <a:rPr lang="en-IN" sz="1600" b="1" dirty="0" smtClean="0">
                <a:latin typeface="Cambria" panose="02040503050406030204" pitchFamily="18" charset="0"/>
              </a:rPr>
              <a:t>Devices: Computing device(Raspberry Pi), light dependent resistor(sensor), relay switch(actuator)</a:t>
            </a:r>
          </a:p>
          <a:p>
            <a:pPr lvl="2" algn="just">
              <a:lnSpc>
                <a:spcPct val="150000"/>
              </a:lnSpc>
            </a:pPr>
            <a:r>
              <a:rPr lang="en-IN" sz="1600" b="1" dirty="0" smtClean="0">
                <a:latin typeface="Cambria" panose="02040503050406030204" pitchFamily="18" charset="0"/>
              </a:rPr>
              <a:t> Communication APIs: REST API’s</a:t>
            </a:r>
          </a:p>
          <a:p>
            <a:pPr lvl="2" algn="just">
              <a:lnSpc>
                <a:spcPct val="150000"/>
              </a:lnSpc>
            </a:pPr>
            <a:r>
              <a:rPr lang="en-IN" sz="1600" b="1" dirty="0">
                <a:latin typeface="Cambria" panose="02040503050406030204" pitchFamily="18" charset="0"/>
              </a:rPr>
              <a:t> </a:t>
            </a:r>
            <a:r>
              <a:rPr lang="en-IN" sz="1600" b="1" dirty="0" smtClean="0">
                <a:latin typeface="Cambria" panose="02040503050406030204" pitchFamily="18" charset="0"/>
              </a:rPr>
              <a:t>Communication protocol: Link Layer, Network Layer, transport and Application Layer</a:t>
            </a:r>
            <a:endParaRPr lang="en-IN" sz="1600" dirty="0" smtClean="0">
              <a:latin typeface="Cambria" panose="02040503050406030204" pitchFamily="18" charset="0"/>
            </a:endParaRPr>
          </a:p>
          <a:p>
            <a:pPr lvl="2" algn="just">
              <a:lnSpc>
                <a:spcPct val="150000"/>
              </a:lnSpc>
            </a:pPr>
            <a:r>
              <a:rPr lang="en-IN" sz="1600" dirty="0">
                <a:latin typeface="Cambria" panose="02040503050406030204" pitchFamily="18" charset="0"/>
              </a:rPr>
              <a:t> </a:t>
            </a:r>
            <a:r>
              <a:rPr lang="en-IN" sz="1600" b="1" dirty="0" smtClean="0">
                <a:latin typeface="Cambria" panose="02040503050406030204" pitchFamily="18" charset="0"/>
              </a:rPr>
              <a:t>Services Controller Service, State Service and Mode service</a:t>
            </a:r>
          </a:p>
          <a:p>
            <a:pPr lvl="2" algn="just">
              <a:lnSpc>
                <a:spcPct val="150000"/>
              </a:lnSpc>
            </a:pPr>
            <a:r>
              <a:rPr lang="en-IN" sz="1600" b="1" dirty="0" smtClean="0">
                <a:latin typeface="Cambria" panose="02040503050406030204" pitchFamily="18" charset="0"/>
              </a:rPr>
              <a:t> Application: Web App, App Server and DB Server</a:t>
            </a:r>
          </a:p>
          <a:p>
            <a:pPr lvl="2" algn="just">
              <a:lnSpc>
                <a:spcPct val="150000"/>
              </a:lnSpc>
            </a:pPr>
            <a:r>
              <a:rPr lang="en-IN" sz="1600" b="1" dirty="0">
                <a:latin typeface="Cambria" panose="02040503050406030204" pitchFamily="18" charset="0"/>
              </a:rPr>
              <a:t> </a:t>
            </a:r>
            <a:r>
              <a:rPr lang="en-IN" sz="1600" b="1" dirty="0" smtClean="0">
                <a:latin typeface="Cambria" panose="02040503050406030204" pitchFamily="18" charset="0"/>
              </a:rPr>
              <a:t>Security: Authentication and Authorization</a:t>
            </a:r>
          </a:p>
          <a:p>
            <a:pPr lvl="2" algn="just">
              <a:lnSpc>
                <a:spcPct val="150000"/>
              </a:lnSpc>
            </a:pPr>
            <a:r>
              <a:rPr lang="en-IN" sz="1600" b="1" dirty="0" smtClean="0">
                <a:latin typeface="Cambria" panose="02040503050406030204" pitchFamily="18" charset="0"/>
              </a:rPr>
              <a:t>Management: Application Management, DB and device management</a:t>
            </a:r>
          </a:p>
          <a:p>
            <a:pPr lvl="2" algn="just">
              <a:lnSpc>
                <a:spcPct val="150000"/>
              </a:lnSpc>
            </a:pPr>
            <a:endParaRPr lang="en-IN" sz="1600" dirty="0">
              <a:latin typeface="Cambria" panose="020405030504060302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1600" dirty="0" smtClean="0">
                <a:latin typeface="Cambria" panose="02040503050406030204" pitchFamily="18" charset="0"/>
              </a:rPr>
              <a:t> </a:t>
            </a:r>
            <a:endParaRPr lang="en-IN" sz="1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01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8456" y="244762"/>
            <a:ext cx="2529890" cy="770647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latin typeface="Algerian" panose="04020705040A02060702" pitchFamily="82" charset="0"/>
              </a:rPr>
              <a:t>OUTLINE</a:t>
            </a:r>
            <a:endParaRPr lang="en-IN" sz="4000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26" y="743295"/>
            <a:ext cx="4863657" cy="5854890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4400" dirty="0" smtClean="0">
                <a:latin typeface="Algerian" panose="04020705040A02060702" pitchFamily="82" charset="0"/>
              </a:rPr>
              <a:t>                               </a:t>
            </a:r>
            <a:r>
              <a:rPr lang="en-IN" sz="7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Module 1</a:t>
            </a:r>
            <a:endParaRPr lang="en-IN" sz="4400" dirty="0" smtClean="0">
              <a:solidFill>
                <a:schemeClr val="accent2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  <a:p>
            <a:pPr>
              <a:lnSpc>
                <a:spcPct val="150000"/>
              </a:lnSpc>
            </a:pPr>
            <a:r>
              <a:rPr lang="en-IN" sz="3300" dirty="0" smtClean="0">
                <a:latin typeface="Cambria" panose="02040503050406030204" pitchFamily="18" charset="0"/>
              </a:rPr>
              <a:t> </a:t>
            </a:r>
            <a:r>
              <a:rPr lang="en-IN" sz="6400" dirty="0" smtClean="0">
                <a:latin typeface="+mj-lt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IN" sz="6400" dirty="0">
                <a:latin typeface="+mj-lt"/>
              </a:rPr>
              <a:t> IoT Design </a:t>
            </a:r>
            <a:r>
              <a:rPr lang="en-IN" sz="6400" dirty="0" smtClean="0">
                <a:latin typeface="+mj-lt"/>
              </a:rPr>
              <a:t>Methodology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6400" dirty="0">
                <a:latin typeface="Cambria" panose="02040503050406030204" pitchFamily="18" charset="0"/>
              </a:rPr>
              <a:t> </a:t>
            </a:r>
            <a:r>
              <a:rPr lang="en-IN" sz="6400" dirty="0" smtClean="0">
                <a:latin typeface="Cambria" panose="02040503050406030204" pitchFamily="18" charset="0"/>
              </a:rPr>
              <a:t>Purpose </a:t>
            </a:r>
            <a:r>
              <a:rPr lang="en-IN" sz="6400" dirty="0">
                <a:latin typeface="Cambria" panose="02040503050406030204" pitchFamily="18" charset="0"/>
              </a:rPr>
              <a:t>&amp; Requirements </a:t>
            </a:r>
            <a:r>
              <a:rPr lang="en-IN" sz="6400" dirty="0" smtClean="0">
                <a:latin typeface="Cambria" panose="02040503050406030204" pitchFamily="18" charset="0"/>
              </a:rPr>
              <a:t>Specification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6400" dirty="0" smtClean="0">
                <a:latin typeface="Cambria" panose="02040503050406030204" pitchFamily="18" charset="0"/>
              </a:rPr>
              <a:t> </a:t>
            </a:r>
            <a:r>
              <a:rPr lang="en-IN" sz="6400" dirty="0">
                <a:latin typeface="Cambria" panose="02040503050406030204" pitchFamily="18" charset="0"/>
              </a:rPr>
              <a:t>Process </a:t>
            </a:r>
            <a:r>
              <a:rPr lang="en-IN" sz="6400" dirty="0" smtClean="0">
                <a:latin typeface="Cambria" panose="02040503050406030204" pitchFamily="18" charset="0"/>
              </a:rPr>
              <a:t>Specification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6400" dirty="0" smtClean="0">
                <a:latin typeface="Cambria" panose="02040503050406030204" pitchFamily="18" charset="0"/>
              </a:rPr>
              <a:t>Domain </a:t>
            </a:r>
            <a:r>
              <a:rPr lang="en-IN" sz="6400" dirty="0">
                <a:latin typeface="Cambria" panose="02040503050406030204" pitchFamily="18" charset="0"/>
              </a:rPr>
              <a:t>Model </a:t>
            </a:r>
            <a:r>
              <a:rPr lang="en-IN" sz="6400" dirty="0" smtClean="0">
                <a:latin typeface="Cambria" panose="02040503050406030204" pitchFamily="18" charset="0"/>
              </a:rPr>
              <a:t>Specification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6400" dirty="0" smtClean="0">
                <a:latin typeface="Cambria" panose="02040503050406030204" pitchFamily="18" charset="0"/>
              </a:rPr>
              <a:t>Information </a:t>
            </a:r>
            <a:r>
              <a:rPr lang="en-IN" sz="6400" dirty="0">
                <a:latin typeface="Cambria" panose="02040503050406030204" pitchFamily="18" charset="0"/>
              </a:rPr>
              <a:t>Model </a:t>
            </a:r>
            <a:r>
              <a:rPr lang="en-IN" sz="6400" dirty="0" smtClean="0">
                <a:latin typeface="Cambria" panose="02040503050406030204" pitchFamily="18" charset="0"/>
              </a:rPr>
              <a:t>Specification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6400" dirty="0" smtClean="0">
                <a:latin typeface="Cambria" panose="02040503050406030204" pitchFamily="18" charset="0"/>
              </a:rPr>
              <a:t>Service Specifications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6400" dirty="0" smtClean="0">
                <a:latin typeface="Cambria" panose="02040503050406030204" pitchFamily="18" charset="0"/>
              </a:rPr>
              <a:t> </a:t>
            </a:r>
            <a:r>
              <a:rPr lang="en-IN" sz="6400" dirty="0">
                <a:latin typeface="Cambria" panose="02040503050406030204" pitchFamily="18" charset="0"/>
              </a:rPr>
              <a:t>IoT Level </a:t>
            </a:r>
            <a:r>
              <a:rPr lang="en-IN" sz="6400" dirty="0" smtClean="0">
                <a:latin typeface="Cambria" panose="02040503050406030204" pitchFamily="18" charset="0"/>
              </a:rPr>
              <a:t>Specification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6400" dirty="0" smtClean="0">
                <a:latin typeface="Cambria" panose="02040503050406030204" pitchFamily="18" charset="0"/>
              </a:rPr>
              <a:t>Functional </a:t>
            </a:r>
            <a:r>
              <a:rPr lang="en-IN" sz="6400" dirty="0">
                <a:latin typeface="Cambria" panose="02040503050406030204" pitchFamily="18" charset="0"/>
              </a:rPr>
              <a:t>View </a:t>
            </a:r>
            <a:r>
              <a:rPr lang="en-IN" sz="6400" dirty="0" smtClean="0">
                <a:latin typeface="Cambria" panose="02040503050406030204" pitchFamily="18" charset="0"/>
              </a:rPr>
              <a:t>Specification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6400" dirty="0" smtClean="0">
                <a:latin typeface="Cambria" panose="02040503050406030204" pitchFamily="18" charset="0"/>
              </a:rPr>
              <a:t>Operational </a:t>
            </a:r>
            <a:r>
              <a:rPr lang="en-IN" sz="6400" dirty="0">
                <a:latin typeface="Cambria" panose="02040503050406030204" pitchFamily="18" charset="0"/>
              </a:rPr>
              <a:t>View </a:t>
            </a:r>
            <a:r>
              <a:rPr lang="en-IN" sz="6400" dirty="0" smtClean="0">
                <a:latin typeface="Cambria" panose="02040503050406030204" pitchFamily="18" charset="0"/>
              </a:rPr>
              <a:t>Specification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6400" dirty="0" smtClean="0">
                <a:latin typeface="Cambria" panose="02040503050406030204" pitchFamily="18" charset="0"/>
              </a:rPr>
              <a:t>Device </a:t>
            </a:r>
            <a:r>
              <a:rPr lang="en-IN" sz="6400" dirty="0">
                <a:latin typeface="Cambria" panose="02040503050406030204" pitchFamily="18" charset="0"/>
              </a:rPr>
              <a:t>&amp; Component </a:t>
            </a:r>
            <a:r>
              <a:rPr lang="en-IN" sz="6400" dirty="0" smtClean="0">
                <a:latin typeface="Cambria" panose="02040503050406030204" pitchFamily="18" charset="0"/>
              </a:rPr>
              <a:t>Integration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6400" dirty="0" smtClean="0">
                <a:latin typeface="Cambria" panose="02040503050406030204" pitchFamily="18" charset="0"/>
              </a:rPr>
              <a:t>Application Development</a:t>
            </a:r>
          </a:p>
          <a:p>
            <a:pPr marL="285750">
              <a:lnSpc>
                <a:spcPct val="150000"/>
              </a:lnSpc>
            </a:pPr>
            <a:r>
              <a:rPr lang="en-IN" sz="6400" dirty="0" smtClean="0">
                <a:latin typeface="Cambria" panose="02040503050406030204" pitchFamily="18" charset="0"/>
              </a:rPr>
              <a:t> Case study – Weather Monitoring</a:t>
            </a:r>
          </a:p>
          <a:p>
            <a:pPr marL="0" indent="0">
              <a:buNone/>
            </a:pPr>
            <a:endParaRPr lang="en-IN" sz="2000" dirty="0" smtClean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308979" y="630086"/>
            <a:ext cx="403973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r>
              <a:rPr lang="en-IN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                              </a:t>
            </a:r>
            <a:r>
              <a:rPr lang="en-IN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Module 2</a:t>
            </a:r>
            <a:endParaRPr lang="en-IN" dirty="0">
              <a:latin typeface="Algerian" panose="04020705040A02060702" pitchFamily="82" charset="0"/>
            </a:endParaRPr>
          </a:p>
          <a:p>
            <a:endParaRPr lang="en-IN" dirty="0" smtClean="0"/>
          </a:p>
          <a:p>
            <a:r>
              <a:rPr lang="en-IN" dirty="0" smtClean="0"/>
              <a:t>Smart </a:t>
            </a:r>
            <a:r>
              <a:rPr lang="en-IN" dirty="0"/>
              <a:t>objects: The “Things” in IoT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Sensors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Actuators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Smart Objects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Sensor Network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Wireless Sensor Network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Communication Patterns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Communication Protocols for WSN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626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7204" t="38711" r="22437" b="28726"/>
          <a:stretch/>
        </p:blipFill>
        <p:spPr bwMode="auto">
          <a:xfrm>
            <a:off x="968111" y="2072358"/>
            <a:ext cx="7750886" cy="3929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536619" y="169451"/>
            <a:ext cx="89164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chemeClr val="accent1"/>
                </a:solidFill>
                <a:latin typeface="Algerian" panose="04020705040A02060702" pitchFamily="82" charset="0"/>
              </a:rPr>
              <a:t>Mapping FG to operational view for home automation IoT system</a:t>
            </a:r>
            <a:endParaRPr lang="en-IN" sz="4000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5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2276" y="233873"/>
            <a:ext cx="10626377" cy="745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tabLst>
                <a:tab pos="2466975" algn="l"/>
              </a:tabLst>
            </a:pPr>
            <a:r>
              <a:rPr lang="en-IN" sz="3200" b="1" dirty="0">
                <a:solidFill>
                  <a:schemeClr val="accent1"/>
                </a:solidFill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STEP 9</a:t>
            </a:r>
            <a:r>
              <a:rPr lang="en-IN" sz="3200" b="1" dirty="0" smtClean="0">
                <a:solidFill>
                  <a:schemeClr val="accent1"/>
                </a:solidFill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3200" b="1" dirty="0">
                <a:solidFill>
                  <a:schemeClr val="accent1"/>
                </a:solidFill>
                <a:latin typeface="Algerian" panose="04020705040A02060702" pitchFamily="82" charset="0"/>
              </a:rPr>
              <a:t>Device and Component </a:t>
            </a:r>
            <a:r>
              <a:rPr lang="en-IN" sz="3200" b="1" dirty="0" smtClean="0">
                <a:solidFill>
                  <a:schemeClr val="accent1"/>
                </a:solidFill>
                <a:latin typeface="Algerian" panose="04020705040A02060702" pitchFamily="82" charset="0"/>
              </a:rPr>
              <a:t>Integration</a:t>
            </a:r>
            <a:endParaRPr lang="en-IN" sz="3600" dirty="0">
              <a:solidFill>
                <a:schemeClr val="accent1"/>
              </a:solidFill>
              <a:latin typeface="Algerian" panose="04020705040A020607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38859" y="1373868"/>
            <a:ext cx="9408401" cy="55034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IN" sz="2000" dirty="0" smtClean="0">
                <a:latin typeface="Cambria" panose="02040503050406030204" pitchFamily="18" charset="0"/>
              </a:rPr>
              <a:t>Defines the </a:t>
            </a:r>
            <a:r>
              <a:rPr lang="en-IN" sz="2000" dirty="0">
                <a:latin typeface="Cambria" panose="02040503050406030204" pitchFamily="18" charset="0"/>
              </a:rPr>
              <a:t>integration of the devices and components</a:t>
            </a:r>
            <a:r>
              <a:rPr lang="en-IN" sz="2000" dirty="0" smtClean="0">
                <a:latin typeface="Cambria" panose="02040503050406030204" pitchFamily="18" charset="0"/>
              </a:rPr>
              <a:t>.</a:t>
            </a:r>
            <a:endParaRPr lang="en-IN" sz="2000" dirty="0">
              <a:latin typeface="Cambria" panose="02040503050406030204" pitchFamily="18" charset="0"/>
            </a:endParaRPr>
          </a:p>
          <a:p>
            <a:pPr algn="just"/>
            <a:r>
              <a:rPr lang="en-IN" sz="2000" dirty="0">
                <a:latin typeface="Cambria" panose="02040503050406030204" pitchFamily="18" charset="0"/>
              </a:rPr>
              <a:t> The devices and components used in this example are raspberry Pi minicomputer, LDR sensor and relay switch actuator. </a:t>
            </a:r>
          </a:p>
          <a:p>
            <a:pPr marL="0" indent="0">
              <a:buNone/>
            </a:pPr>
            <a:endParaRPr lang="en-IN" sz="2800" dirty="0">
              <a:latin typeface="Cambria" panose="020405030504060302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1600" dirty="0">
              <a:latin typeface="Cambria" panose="020405030504060302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1600" dirty="0" smtClean="0">
                <a:latin typeface="Cambria" panose="02040503050406030204" pitchFamily="18" charset="0"/>
              </a:rPr>
              <a:t> </a:t>
            </a:r>
            <a:endParaRPr lang="en-IN" sz="1600" dirty="0"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76" r="13829" b="21378"/>
          <a:stretch/>
        </p:blipFill>
        <p:spPr bwMode="auto">
          <a:xfrm>
            <a:off x="2733259" y="2952401"/>
            <a:ext cx="4419600" cy="3554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784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0913" y="195236"/>
            <a:ext cx="91311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tabLst>
                <a:tab pos="2466975" algn="l"/>
              </a:tabLst>
            </a:pPr>
            <a:r>
              <a:rPr lang="en-IN" sz="4000" b="1" dirty="0">
                <a:solidFill>
                  <a:schemeClr val="accent1"/>
                </a:solidFill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STEP </a:t>
            </a:r>
            <a:r>
              <a:rPr lang="en-IN" sz="4000" b="1" dirty="0" smtClean="0">
                <a:solidFill>
                  <a:schemeClr val="accent1"/>
                </a:solidFill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10: </a:t>
            </a:r>
            <a:r>
              <a:rPr lang="en-IN" sz="4000" b="1" dirty="0">
                <a:solidFill>
                  <a:schemeClr val="accent1"/>
                </a:solidFill>
                <a:latin typeface="Algerian" panose="04020705040A02060702" pitchFamily="82" charset="0"/>
              </a:rPr>
              <a:t>Application Development</a:t>
            </a:r>
            <a:endParaRPr lang="en-IN" sz="4000" dirty="0">
              <a:solidFill>
                <a:schemeClr val="accent1"/>
              </a:solidFill>
              <a:latin typeface="Algerian" panose="04020705040A020607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0" r="941"/>
          <a:stretch/>
        </p:blipFill>
        <p:spPr bwMode="auto">
          <a:xfrm flipV="1">
            <a:off x="3158610" y="3771082"/>
            <a:ext cx="3895725" cy="25355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38859" y="1373868"/>
            <a:ext cx="9408401" cy="55034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IN" sz="2000" dirty="0"/>
              <a:t>The final step in the IoT design methodology is to develop the IoT application</a:t>
            </a:r>
            <a:r>
              <a:rPr lang="en-IN" sz="2000" dirty="0" smtClean="0">
                <a:latin typeface="Cambria" panose="02040503050406030204" pitchFamily="18" charset="0"/>
              </a:rPr>
              <a:t>.</a:t>
            </a:r>
            <a:endParaRPr lang="en-IN" sz="2000" dirty="0">
              <a:latin typeface="Cambria" panose="02040503050406030204" pitchFamily="18" charset="0"/>
            </a:endParaRPr>
          </a:p>
          <a:p>
            <a:pPr algn="just"/>
            <a:r>
              <a:rPr lang="en-IN" sz="2000" dirty="0"/>
              <a:t>The application has controls for the mode (auto on or auto off) and the light (on or off). </a:t>
            </a:r>
            <a:endParaRPr lang="en-IN" sz="2800" dirty="0">
              <a:latin typeface="Cambria" panose="020405030504060302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1600" dirty="0">
              <a:latin typeface="Cambria" panose="020405030504060302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1600" dirty="0" smtClean="0">
                <a:latin typeface="Cambria" panose="02040503050406030204" pitchFamily="18" charset="0"/>
              </a:rPr>
              <a:t> </a:t>
            </a:r>
            <a:endParaRPr lang="en-IN" sz="1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41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5003" y="311146"/>
            <a:ext cx="9131121" cy="745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  <a:tabLst>
                <a:tab pos="2466975" algn="l"/>
              </a:tabLst>
            </a:pPr>
            <a:r>
              <a:rPr lang="en-IN" sz="3200" b="1" dirty="0" smtClean="0">
                <a:solidFill>
                  <a:schemeClr val="accent1"/>
                </a:solidFill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Case study : Weather Monitoring System</a:t>
            </a:r>
            <a:endParaRPr lang="en-IN" sz="3200" dirty="0">
              <a:solidFill>
                <a:schemeClr val="accent1"/>
              </a:solidFill>
              <a:latin typeface="Algerian" panose="04020705040A020607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38859" y="1373868"/>
            <a:ext cx="9408401" cy="55034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2000" dirty="0">
                <a:latin typeface="Cambria" panose="02040503050406030204" pitchFamily="18" charset="0"/>
              </a:rPr>
              <a:t>The purpose of the weather monitoring system is to collect data on environment conditions such as temperature, pressure, humidity and light in an area using multiple end nodes. </a:t>
            </a:r>
            <a:endParaRPr lang="en-IN" sz="2000" dirty="0" smtClean="0">
              <a:latin typeface="Cambria" panose="02040503050406030204" pitchFamily="18" charset="0"/>
            </a:endParaRPr>
          </a:p>
          <a:p>
            <a:pPr algn="just"/>
            <a:endParaRPr lang="en-IN" sz="2000" dirty="0">
              <a:latin typeface="Cambria" panose="02040503050406030204" pitchFamily="18" charset="0"/>
            </a:endParaRPr>
          </a:p>
          <a:p>
            <a:pPr algn="just"/>
            <a:endParaRPr lang="en-IN" sz="2000" dirty="0" smtClean="0">
              <a:latin typeface="Cambria" panose="02040503050406030204" pitchFamily="18" charset="0"/>
            </a:endParaRPr>
          </a:p>
          <a:p>
            <a:pPr algn="just"/>
            <a:endParaRPr lang="en-IN" sz="2000" dirty="0">
              <a:latin typeface="Cambria" panose="02040503050406030204" pitchFamily="18" charset="0"/>
            </a:endParaRPr>
          </a:p>
          <a:p>
            <a:pPr algn="just"/>
            <a:endParaRPr lang="en-IN" sz="2000" dirty="0" smtClean="0">
              <a:latin typeface="Cambria" panose="02040503050406030204" pitchFamily="18" charset="0"/>
            </a:endParaRPr>
          </a:p>
          <a:p>
            <a:pPr algn="just"/>
            <a:endParaRPr lang="en-IN" sz="2000" dirty="0">
              <a:latin typeface="Cambria" panose="02040503050406030204" pitchFamily="18" charset="0"/>
            </a:endParaRPr>
          </a:p>
          <a:p>
            <a:pPr algn="just"/>
            <a:endParaRPr lang="en-IN" sz="2000" dirty="0" smtClean="0">
              <a:latin typeface="Cambria" panose="02040503050406030204" pitchFamily="18" charset="0"/>
            </a:endParaRPr>
          </a:p>
          <a:p>
            <a:pPr algn="just"/>
            <a:endParaRPr lang="en-IN" sz="2000" dirty="0">
              <a:latin typeface="Cambria" panose="02040503050406030204" pitchFamily="18" charset="0"/>
            </a:endParaRPr>
          </a:p>
          <a:p>
            <a:pPr algn="just"/>
            <a:endParaRPr lang="en-IN" sz="2000" dirty="0" smtClean="0">
              <a:latin typeface="Cambria" panose="02040503050406030204" pitchFamily="18" charset="0"/>
            </a:endParaRPr>
          </a:p>
          <a:p>
            <a:pPr algn="just"/>
            <a:endParaRPr lang="en-IN" sz="2000" dirty="0">
              <a:latin typeface="Cambria" panose="02040503050406030204" pitchFamily="18" charset="0"/>
            </a:endParaRPr>
          </a:p>
          <a:p>
            <a:pPr marL="0" indent="0" algn="just">
              <a:buNone/>
            </a:pPr>
            <a:r>
              <a:rPr lang="en-IN" dirty="0" smtClean="0">
                <a:latin typeface="Cambria" panose="02040503050406030204" pitchFamily="18" charset="0"/>
              </a:rPr>
              <a:t>                                                            Figure : Process Specification for WMS</a:t>
            </a:r>
          </a:p>
          <a:p>
            <a:pPr marL="0" indent="0" algn="just">
              <a:buNone/>
            </a:pPr>
            <a:endParaRPr lang="en-IN" sz="2000" dirty="0">
              <a:latin typeface="Cambria" panose="020405030504060302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1600" dirty="0">
              <a:latin typeface="Cambria" panose="020405030504060302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1600" dirty="0" smtClean="0">
                <a:latin typeface="Cambria" panose="02040503050406030204" pitchFamily="18" charset="0"/>
              </a:rPr>
              <a:t> </a:t>
            </a:r>
            <a:endParaRPr lang="en-IN" sz="1600" dirty="0">
              <a:latin typeface="Cambria" panose="02040503050406030204" pitchFamily="18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67" b="2631"/>
          <a:stretch/>
        </p:blipFill>
        <p:spPr bwMode="auto">
          <a:xfrm>
            <a:off x="2731648" y="2562896"/>
            <a:ext cx="5214615" cy="37091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3151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" t="3620" r="398" b="1824"/>
          <a:stretch/>
        </p:blipFill>
        <p:spPr bwMode="auto">
          <a:xfrm>
            <a:off x="1403796" y="1867437"/>
            <a:ext cx="7328079" cy="47651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5003" y="311146"/>
            <a:ext cx="9131121" cy="1484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  <a:tabLst>
                <a:tab pos="2466975" algn="l"/>
              </a:tabLst>
            </a:pPr>
            <a:r>
              <a:rPr lang="en-IN" sz="3200" b="1" dirty="0" smtClean="0">
                <a:solidFill>
                  <a:schemeClr val="accent1"/>
                </a:solidFill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Case study : Weather Monitoring System – Domain Model</a:t>
            </a:r>
            <a:endParaRPr lang="en-IN" sz="3200" dirty="0">
              <a:solidFill>
                <a:schemeClr val="accent1"/>
              </a:solidFill>
              <a:latin typeface="Algerian" panose="04020705040A020607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48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2328930" y="2234485"/>
            <a:ext cx="4808470" cy="3467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425003" y="311146"/>
            <a:ext cx="9131121" cy="1484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  <a:tabLst>
                <a:tab pos="2466975" algn="l"/>
              </a:tabLst>
            </a:pPr>
            <a:r>
              <a:rPr lang="en-IN" sz="3200" b="1" dirty="0" smtClean="0">
                <a:solidFill>
                  <a:schemeClr val="accent1"/>
                </a:solidFill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Case study : Weather Monitoring System – Controller service</a:t>
            </a:r>
            <a:endParaRPr lang="en-IN" sz="3200" dirty="0">
              <a:solidFill>
                <a:schemeClr val="accent1"/>
              </a:solidFill>
              <a:latin typeface="Algerian" panose="04020705040A020607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77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5003" y="311146"/>
            <a:ext cx="9131121" cy="1484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  <a:tabLst>
                <a:tab pos="2466975" algn="l"/>
              </a:tabLst>
            </a:pPr>
            <a:r>
              <a:rPr lang="en-IN" sz="3200" b="1" dirty="0" smtClean="0">
                <a:solidFill>
                  <a:schemeClr val="accent1"/>
                </a:solidFill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Case study : WMS – D</a:t>
            </a:r>
            <a:r>
              <a:rPr lang="en-US" sz="3200" b="1" dirty="0">
                <a:solidFill>
                  <a:schemeClr val="accent1"/>
                </a:solidFill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eployment design for the system </a:t>
            </a:r>
            <a:endParaRPr lang="en-IN" sz="3200" b="1" dirty="0">
              <a:solidFill>
                <a:schemeClr val="accent1"/>
              </a:solidFill>
              <a:latin typeface="Algerian" panose="04020705040A02060702" pitchFamily="8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object 4"/>
          <p:cNvSpPr/>
          <p:nvPr/>
        </p:nvSpPr>
        <p:spPr>
          <a:xfrm>
            <a:off x="2801155" y="1795207"/>
            <a:ext cx="4991098" cy="478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54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>
            <a:spLocks noGrp="1"/>
          </p:cNvSpPr>
          <p:nvPr/>
        </p:nvSpPr>
        <p:spPr>
          <a:xfrm>
            <a:off x="779171" y="1365161"/>
            <a:ext cx="8512936" cy="4906850"/>
          </a:xfrm>
          <a:prstGeom prst="rect">
            <a:avLst/>
          </a:prstGeom>
          <a:blipFill>
            <a:blip r:embed="rId2" cstate="print"/>
            <a:srcRect/>
            <a:stretch>
              <a:fillRect l="-1997" t="-6529" r="-1509" b="-4661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154546" y="293550"/>
            <a:ext cx="9762186" cy="864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ts val="3020"/>
              </a:lnSpc>
              <a:spcBef>
                <a:spcPts val="484"/>
              </a:spcBef>
            </a:pPr>
            <a:r>
              <a:rPr lang="en-US" sz="3200" b="1" dirty="0">
                <a:solidFill>
                  <a:schemeClr val="accent1"/>
                </a:solidFill>
                <a:latin typeface="Algerian" panose="04020705040A02060702" pitchFamily="82" charset="0"/>
                <a:cs typeface="Carlito"/>
              </a:rPr>
              <a:t>Mapping </a:t>
            </a:r>
            <a:r>
              <a:rPr lang="en-US" sz="3200" b="1" spc="-5" dirty="0">
                <a:solidFill>
                  <a:schemeClr val="accent1"/>
                </a:solidFill>
                <a:latin typeface="Algerian" panose="04020705040A02060702" pitchFamily="82" charset="0"/>
                <a:cs typeface="Carlito"/>
              </a:rPr>
              <a:t>deployment </a:t>
            </a:r>
            <a:r>
              <a:rPr lang="en-US" sz="3200" b="1" spc="-10" dirty="0">
                <a:solidFill>
                  <a:schemeClr val="accent1"/>
                </a:solidFill>
                <a:latin typeface="Algerian" panose="04020705040A02060702" pitchFamily="82" charset="0"/>
                <a:cs typeface="Carlito"/>
              </a:rPr>
              <a:t>level to </a:t>
            </a:r>
            <a:r>
              <a:rPr lang="en-US" sz="3200" b="1" dirty="0">
                <a:solidFill>
                  <a:schemeClr val="accent1"/>
                </a:solidFill>
                <a:latin typeface="Algerian" panose="04020705040A02060702" pitchFamily="82" charset="0"/>
                <a:cs typeface="Carlito"/>
              </a:rPr>
              <a:t>functional </a:t>
            </a:r>
            <a:r>
              <a:rPr lang="en-US" sz="3200" b="1" spc="-10" dirty="0">
                <a:solidFill>
                  <a:schemeClr val="accent1"/>
                </a:solidFill>
                <a:latin typeface="Algerian" panose="04020705040A02060702" pitchFamily="82" charset="0"/>
                <a:cs typeface="Carlito"/>
              </a:rPr>
              <a:t>groups </a:t>
            </a:r>
            <a:r>
              <a:rPr lang="en-US" sz="3200" b="1" spc="-20" dirty="0">
                <a:solidFill>
                  <a:schemeClr val="accent1"/>
                </a:solidFill>
                <a:latin typeface="Algerian" panose="04020705040A02060702" pitchFamily="82" charset="0"/>
                <a:cs typeface="Carlito"/>
              </a:rPr>
              <a:t>for </a:t>
            </a:r>
            <a:r>
              <a:rPr lang="en-US" sz="3200" b="1" dirty="0">
                <a:solidFill>
                  <a:schemeClr val="accent1"/>
                </a:solidFill>
                <a:latin typeface="Algerian" panose="04020705040A02060702" pitchFamily="82" charset="0"/>
                <a:cs typeface="Carlito"/>
              </a:rPr>
              <a:t>the</a:t>
            </a:r>
            <a:r>
              <a:rPr lang="en-US" sz="3200" b="1" spc="-110" dirty="0">
                <a:solidFill>
                  <a:schemeClr val="accent1"/>
                </a:solidFill>
                <a:latin typeface="Algerian" panose="04020705040A02060702" pitchFamily="82" charset="0"/>
                <a:cs typeface="Carlito"/>
              </a:rPr>
              <a:t> </a:t>
            </a:r>
            <a:r>
              <a:rPr lang="en-US" sz="3200" b="1" spc="-10" dirty="0">
                <a:solidFill>
                  <a:schemeClr val="accent1"/>
                </a:solidFill>
                <a:latin typeface="Algerian" panose="04020705040A02060702" pitchFamily="82" charset="0"/>
                <a:cs typeface="Carlito"/>
              </a:rPr>
              <a:t>weather  </a:t>
            </a:r>
            <a:r>
              <a:rPr lang="en-US" sz="3200" b="1" spc="-5" dirty="0">
                <a:solidFill>
                  <a:schemeClr val="accent1"/>
                </a:solidFill>
                <a:latin typeface="Algerian" panose="04020705040A02060702" pitchFamily="82" charset="0"/>
                <a:cs typeface="Carlito"/>
              </a:rPr>
              <a:t>monitoring</a:t>
            </a:r>
            <a:r>
              <a:rPr lang="en-US" sz="3200" b="1" spc="-60" dirty="0">
                <a:solidFill>
                  <a:schemeClr val="accent1"/>
                </a:solidFill>
                <a:latin typeface="Algerian" panose="04020705040A02060702" pitchFamily="82" charset="0"/>
                <a:cs typeface="Carlito"/>
              </a:rPr>
              <a:t> </a:t>
            </a:r>
            <a:r>
              <a:rPr lang="en-US" sz="3200" b="1" spc="-25" dirty="0">
                <a:solidFill>
                  <a:schemeClr val="accent1"/>
                </a:solidFill>
                <a:latin typeface="Algerian" panose="04020705040A02060702" pitchFamily="82" charset="0"/>
                <a:cs typeface="Carlito"/>
              </a:rPr>
              <a:t>system.</a:t>
            </a:r>
            <a:endParaRPr lang="en-US" sz="3200" b="1" dirty="0">
              <a:solidFill>
                <a:schemeClr val="accent1"/>
              </a:solidFill>
              <a:latin typeface="Algerian" panose="04020705040A02060702" pitchFamily="82" charset="0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47256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4198512" y="1552404"/>
            <a:ext cx="5040789" cy="4771122"/>
          </a:xfrm>
          <a:prstGeom prst="rect">
            <a:avLst/>
          </a:prstGeom>
          <a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89866" y="2850012"/>
            <a:ext cx="4279103" cy="1544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218440" algn="just">
              <a:lnSpc>
                <a:spcPct val="90200"/>
              </a:lnSpc>
              <a:spcBef>
                <a:spcPts val="430"/>
              </a:spcBef>
            </a:pPr>
            <a:r>
              <a:rPr lang="en-US" spc="-5" dirty="0" smtClean="0"/>
              <a:t>The </a:t>
            </a:r>
            <a:r>
              <a:rPr lang="en-US" spc="-5" dirty="0"/>
              <a:t>devices </a:t>
            </a:r>
            <a:r>
              <a:rPr lang="en-US" dirty="0"/>
              <a:t>and  </a:t>
            </a:r>
            <a:r>
              <a:rPr lang="en-US" spc="-5" dirty="0"/>
              <a:t>components </a:t>
            </a:r>
            <a:r>
              <a:rPr lang="en-US" dirty="0"/>
              <a:t>used in </a:t>
            </a:r>
            <a:endParaRPr lang="en-US" dirty="0" smtClean="0"/>
          </a:p>
          <a:p>
            <a:pPr marL="12700" marR="218440" algn="just">
              <a:lnSpc>
                <a:spcPct val="90200"/>
              </a:lnSpc>
              <a:spcBef>
                <a:spcPts val="430"/>
              </a:spcBef>
            </a:pPr>
            <a:r>
              <a:rPr lang="en-US" dirty="0" smtClean="0"/>
              <a:t>this  </a:t>
            </a:r>
            <a:r>
              <a:rPr lang="en-US" spc="-15" dirty="0"/>
              <a:t>example are </a:t>
            </a:r>
            <a:r>
              <a:rPr lang="en-US" dirty="0"/>
              <a:t>Raspberry  </a:t>
            </a:r>
            <a:r>
              <a:rPr lang="en-US" spc="-5" dirty="0"/>
              <a:t>Pi </a:t>
            </a:r>
            <a:endParaRPr lang="en-US" spc="-5" dirty="0" smtClean="0"/>
          </a:p>
          <a:p>
            <a:pPr marL="12700" marR="218440" algn="just">
              <a:lnSpc>
                <a:spcPct val="90200"/>
              </a:lnSpc>
              <a:spcBef>
                <a:spcPts val="430"/>
              </a:spcBef>
            </a:pPr>
            <a:r>
              <a:rPr lang="en-US" dirty="0" smtClean="0"/>
              <a:t>mini </a:t>
            </a:r>
            <a:r>
              <a:rPr lang="en-US" spc="-35" dirty="0"/>
              <a:t>computer,  </a:t>
            </a:r>
            <a:r>
              <a:rPr lang="en-US" spc="-15" dirty="0"/>
              <a:t>temperature </a:t>
            </a:r>
            <a:r>
              <a:rPr lang="en-US" spc="-35" dirty="0"/>
              <a:t>sensor, </a:t>
            </a:r>
            <a:endParaRPr lang="en-US" spc="-35" dirty="0" smtClean="0"/>
          </a:p>
          <a:p>
            <a:pPr marL="12700" marR="218440" algn="just">
              <a:lnSpc>
                <a:spcPct val="90200"/>
              </a:lnSpc>
              <a:spcBef>
                <a:spcPts val="430"/>
              </a:spcBef>
            </a:pPr>
            <a:r>
              <a:rPr lang="en-US" spc="-35" dirty="0" smtClean="0"/>
              <a:t> </a:t>
            </a:r>
            <a:r>
              <a:rPr lang="en-US" dirty="0"/>
              <a:t>humidity </a:t>
            </a:r>
            <a:r>
              <a:rPr lang="en-US" spc="-35" dirty="0"/>
              <a:t>sensor,  </a:t>
            </a:r>
            <a:r>
              <a:rPr lang="en-US" spc="-10" dirty="0"/>
              <a:t>pressure </a:t>
            </a:r>
            <a:r>
              <a:rPr lang="en-US" dirty="0"/>
              <a:t>sensor </a:t>
            </a:r>
            <a:endParaRPr lang="en-US" dirty="0" smtClean="0"/>
          </a:p>
          <a:p>
            <a:pPr marL="12700" marR="218440" algn="just">
              <a:lnSpc>
                <a:spcPct val="90200"/>
              </a:lnSpc>
              <a:spcBef>
                <a:spcPts val="430"/>
              </a:spcBef>
            </a:pPr>
            <a:r>
              <a:rPr lang="en-US" dirty="0" smtClean="0"/>
              <a:t>and</a:t>
            </a:r>
            <a:r>
              <a:rPr lang="en-US" spc="-110" dirty="0" smtClean="0"/>
              <a:t> </a:t>
            </a:r>
            <a:r>
              <a:rPr lang="en-US" spc="-5" dirty="0"/>
              <a:t>LDR  </a:t>
            </a:r>
            <a:r>
              <a:rPr lang="en-US" spc="-40" dirty="0"/>
              <a:t>sensor.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9866" y="1837"/>
            <a:ext cx="770820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spc="-5" dirty="0" smtClean="0">
                <a:solidFill>
                  <a:schemeClr val="accent1"/>
                </a:solidFill>
                <a:latin typeface="Algerian" panose="04020705040A02060702" pitchFamily="82" charset="0"/>
              </a:rPr>
              <a:t>Schematic</a:t>
            </a:r>
            <a:r>
              <a:rPr lang="en-US" sz="4000" spc="-75" dirty="0" smtClean="0">
                <a:solidFill>
                  <a:schemeClr val="accent1"/>
                </a:solidFill>
                <a:latin typeface="Algerian" panose="04020705040A02060702" pitchFamily="82" charset="0"/>
              </a:rPr>
              <a:t> </a:t>
            </a:r>
            <a:r>
              <a:rPr lang="en-US" sz="4000" spc="-10" dirty="0" smtClean="0">
                <a:solidFill>
                  <a:schemeClr val="accent1"/>
                </a:solidFill>
                <a:latin typeface="Algerian" panose="04020705040A02060702" pitchFamily="82" charset="0"/>
              </a:rPr>
              <a:t>Diagram  </a:t>
            </a:r>
            <a:r>
              <a:rPr lang="en-US" sz="4000" spc="-5" dirty="0">
                <a:solidFill>
                  <a:schemeClr val="accent1"/>
                </a:solidFill>
                <a:latin typeface="Algerian" panose="04020705040A02060702" pitchFamily="82" charset="0"/>
              </a:rPr>
              <a:t>of </a:t>
            </a:r>
            <a:r>
              <a:rPr lang="en-US" sz="4000" dirty="0">
                <a:solidFill>
                  <a:schemeClr val="accent1"/>
                </a:solidFill>
                <a:latin typeface="Algerian" panose="04020705040A02060702" pitchFamily="82" charset="0"/>
              </a:rPr>
              <a:t>the </a:t>
            </a:r>
            <a:endParaRPr lang="en-US" sz="4000" dirty="0" smtClean="0">
              <a:solidFill>
                <a:schemeClr val="accent1"/>
              </a:solidFill>
              <a:latin typeface="Algerian" panose="04020705040A02060702" pitchFamily="82" charset="0"/>
            </a:endParaRPr>
          </a:p>
          <a:p>
            <a:r>
              <a:rPr lang="en-US" sz="4000" dirty="0" smtClean="0">
                <a:solidFill>
                  <a:schemeClr val="accent1"/>
                </a:solidFill>
                <a:latin typeface="Algerian" panose="04020705040A02060702" pitchFamily="82" charset="0"/>
              </a:rPr>
              <a:t>W</a:t>
            </a:r>
            <a:r>
              <a:rPr lang="en-US" sz="4000" spc="-10" dirty="0" smtClean="0">
                <a:solidFill>
                  <a:schemeClr val="accent1"/>
                </a:solidFill>
                <a:latin typeface="Algerian" panose="04020705040A02060702" pitchFamily="82" charset="0"/>
              </a:rPr>
              <a:t>eather  </a:t>
            </a:r>
            <a:r>
              <a:rPr lang="en-US" sz="4000" spc="-5" dirty="0" smtClean="0">
                <a:solidFill>
                  <a:schemeClr val="accent1"/>
                </a:solidFill>
                <a:latin typeface="Algerian" panose="04020705040A02060702" pitchFamily="82" charset="0"/>
              </a:rPr>
              <a:t>Monitoring</a:t>
            </a:r>
            <a:r>
              <a:rPr lang="en-US" sz="4000" spc="-65" dirty="0" smtClean="0">
                <a:solidFill>
                  <a:schemeClr val="accent1"/>
                </a:solidFill>
                <a:latin typeface="Algerian" panose="04020705040A02060702" pitchFamily="82" charset="0"/>
              </a:rPr>
              <a:t> </a:t>
            </a:r>
            <a:r>
              <a:rPr lang="en-US" sz="4000" spc="-25" dirty="0" smtClean="0">
                <a:solidFill>
                  <a:schemeClr val="accent1"/>
                </a:solidFill>
                <a:latin typeface="Algerian" panose="04020705040A02060702" pitchFamily="82" charset="0"/>
              </a:rPr>
              <a:t>System</a:t>
            </a:r>
            <a:endParaRPr lang="en-IN" sz="4000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86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04613" y="1902810"/>
            <a:ext cx="736291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Thank you</a:t>
            </a:r>
            <a:endParaRPr lang="en-US" sz="115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357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 smtClean="0">
                <a:latin typeface="Algerian" panose="04020705040A02060702" pitchFamily="82" charset="0"/>
              </a:rPr>
              <a:t>INTROduction</a:t>
            </a:r>
            <a:endParaRPr lang="en-IN" sz="4000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125" y="1652689"/>
            <a:ext cx="9240442" cy="5445456"/>
          </a:xfrm>
        </p:spPr>
        <p:txBody>
          <a:bodyPr>
            <a:normAutofit fontScale="92500"/>
          </a:bodyPr>
          <a:lstStyle/>
          <a:p>
            <a:pPr algn="just">
              <a:lnSpc>
                <a:spcPct val="250000"/>
              </a:lnSpc>
            </a:pPr>
            <a:r>
              <a:rPr lang="en-IN" dirty="0" smtClean="0">
                <a:latin typeface="Cambria" panose="02040503050406030204" pitchFamily="18" charset="0"/>
              </a:rPr>
              <a:t>IoT systems involve interactions between various components such as IoT devices and network resources, web services, analytics components, application and database servers.</a:t>
            </a:r>
          </a:p>
          <a:p>
            <a:pPr algn="just">
              <a:lnSpc>
                <a:spcPct val="250000"/>
              </a:lnSpc>
            </a:pPr>
            <a:r>
              <a:rPr lang="en-IN" dirty="0">
                <a:latin typeface="Cambria" panose="02040503050406030204" pitchFamily="18" charset="0"/>
              </a:rPr>
              <a:t> </a:t>
            </a:r>
            <a:r>
              <a:rPr lang="en-IN" dirty="0" smtClean="0">
                <a:latin typeface="Cambria" panose="02040503050406030204" pitchFamily="18" charset="0"/>
              </a:rPr>
              <a:t>Difficult to evaluate the available alternatives.</a:t>
            </a:r>
          </a:p>
          <a:p>
            <a:pPr algn="just">
              <a:lnSpc>
                <a:spcPct val="250000"/>
              </a:lnSpc>
            </a:pPr>
            <a:r>
              <a:rPr lang="en-IN" dirty="0">
                <a:latin typeface="Cambria" panose="02040503050406030204" pitchFamily="18" charset="0"/>
              </a:rPr>
              <a:t> </a:t>
            </a:r>
            <a:r>
              <a:rPr lang="en-IN" dirty="0" smtClean="0">
                <a:latin typeface="Cambria" panose="02040503050406030204" pitchFamily="18" charset="0"/>
              </a:rPr>
              <a:t>They keep specific products/services in mind.</a:t>
            </a:r>
          </a:p>
          <a:p>
            <a:pPr algn="just">
              <a:lnSpc>
                <a:spcPct val="250000"/>
              </a:lnSpc>
            </a:pPr>
            <a:r>
              <a:rPr lang="en-IN" dirty="0">
                <a:latin typeface="Cambria" panose="02040503050406030204" pitchFamily="18" charset="0"/>
              </a:rPr>
              <a:t> </a:t>
            </a:r>
            <a:r>
              <a:rPr lang="en-IN" dirty="0" smtClean="0">
                <a:latin typeface="Cambria" panose="02040503050406030204" pitchFamily="18" charset="0"/>
              </a:rPr>
              <a:t>Adding new feature or redesigning becomes very complex and may require redesigning of the system.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IN" dirty="0" smtClean="0">
                <a:latin typeface="Cambria" panose="02040503050406030204" pitchFamily="18" charset="0"/>
              </a:rPr>
              <a:t> </a:t>
            </a:r>
            <a:endParaRPr lang="en-I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21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561" y="213815"/>
            <a:ext cx="8596668" cy="850710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latin typeface="Algerian" panose="04020705040A02060702" pitchFamily="82" charset="0"/>
              </a:rPr>
              <a:t>IoT Design Methodology</a:t>
            </a:r>
            <a:endParaRPr lang="en-IN" sz="4000" b="1" dirty="0">
              <a:latin typeface="Algerian" panose="04020705040A02060702" pitchFamily="82" charset="0"/>
            </a:endParaRPr>
          </a:p>
        </p:txBody>
      </p:sp>
      <p:pic>
        <p:nvPicPr>
          <p:cNvPr id="1026" name="Picture 2" descr="Unit5 IoT Design Methodology Part1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6" t="11966" r="6798" b="1467"/>
          <a:stretch/>
        </p:blipFill>
        <p:spPr bwMode="auto">
          <a:xfrm>
            <a:off x="1702003" y="974373"/>
            <a:ext cx="6970510" cy="576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53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9570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 smtClean="0">
                <a:latin typeface="Algerian" panose="04020705040A02060702" pitchFamily="82" charset="0"/>
              </a:rPr>
              <a:t>STEP 1: </a:t>
            </a:r>
            <a:r>
              <a:rPr lang="en-IN" sz="4000" b="1" dirty="0">
                <a:latin typeface="Algerian" panose="04020705040A02060702" pitchFamily="82" charset="0"/>
              </a:rPr>
              <a:t>Purpose &amp; Requirements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053520" cy="388077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2000" dirty="0" smtClean="0">
                <a:latin typeface="Cambria" panose="02040503050406030204" pitchFamily="18" charset="0"/>
              </a:rPr>
              <a:t> </a:t>
            </a:r>
            <a:r>
              <a:rPr lang="en-IN" sz="2000" dirty="0">
                <a:latin typeface="Cambria" panose="02040503050406030204" pitchFamily="18" charset="0"/>
              </a:rPr>
              <a:t>The first step in IoT system design methodology is to define </a:t>
            </a:r>
            <a:r>
              <a:rPr lang="en-IN" sz="2000" dirty="0" smtClean="0">
                <a:latin typeface="Cambria" panose="02040503050406030204" pitchFamily="18" charset="0"/>
              </a:rPr>
              <a:t>the purpose </a:t>
            </a:r>
            <a:r>
              <a:rPr lang="en-IN" sz="2000" dirty="0">
                <a:latin typeface="Cambria" panose="02040503050406030204" pitchFamily="18" charset="0"/>
              </a:rPr>
              <a:t>and requirements of the system. </a:t>
            </a:r>
            <a:endParaRPr lang="en-IN" sz="2000" dirty="0" smtClean="0">
              <a:latin typeface="Cambria" panose="020405030504060302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IN" sz="2000" dirty="0">
              <a:latin typeface="Cambria" panose="0204050305040603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Cambria" panose="02040503050406030204" pitchFamily="18" charset="0"/>
              </a:rPr>
              <a:t> In this step, the </a:t>
            </a:r>
            <a:r>
              <a:rPr lang="en-IN" sz="2000" dirty="0" smtClean="0">
                <a:latin typeface="Cambria" panose="02040503050406030204" pitchFamily="18" charset="0"/>
              </a:rPr>
              <a:t>system purpose</a:t>
            </a:r>
            <a:r>
              <a:rPr lang="en-IN" sz="2000" dirty="0">
                <a:latin typeface="Cambria" panose="02040503050406030204" pitchFamily="18" charset="0"/>
              </a:rPr>
              <a:t>, </a:t>
            </a:r>
            <a:r>
              <a:rPr lang="en-IN" sz="2000" dirty="0" smtClean="0">
                <a:latin typeface="Cambria" panose="02040503050406030204" pitchFamily="18" charset="0"/>
              </a:rPr>
              <a:t>behaviour </a:t>
            </a:r>
            <a:r>
              <a:rPr lang="en-IN" sz="2000" dirty="0">
                <a:latin typeface="Cambria" panose="02040503050406030204" pitchFamily="18" charset="0"/>
              </a:rPr>
              <a:t>and requirements (such as </a:t>
            </a:r>
            <a:r>
              <a:rPr lang="en-IN" sz="2000" dirty="0" smtClean="0">
                <a:latin typeface="Cambria" panose="02040503050406030204" pitchFamily="18" charset="0"/>
              </a:rPr>
              <a:t>data collection requirements</a:t>
            </a:r>
            <a:r>
              <a:rPr lang="en-IN" sz="2000" dirty="0">
                <a:latin typeface="Cambria" panose="02040503050406030204" pitchFamily="18" charset="0"/>
              </a:rPr>
              <a:t>, data analysis requirements, system </a:t>
            </a:r>
            <a:r>
              <a:rPr lang="en-IN" sz="2000" dirty="0" smtClean="0">
                <a:latin typeface="Cambria" panose="02040503050406030204" pitchFamily="18" charset="0"/>
              </a:rPr>
              <a:t>management requirements</a:t>
            </a:r>
            <a:r>
              <a:rPr lang="en-IN" sz="2000" dirty="0">
                <a:latin typeface="Cambria" panose="02040503050406030204" pitchFamily="18" charset="0"/>
              </a:rPr>
              <a:t>, data privacy and security requirements, user </a:t>
            </a:r>
            <a:r>
              <a:rPr lang="en-IN" sz="2000" dirty="0" smtClean="0">
                <a:latin typeface="Cambria" panose="02040503050406030204" pitchFamily="18" charset="0"/>
              </a:rPr>
              <a:t>interface requirements) </a:t>
            </a:r>
            <a:r>
              <a:rPr lang="en-IN" sz="2000" dirty="0">
                <a:latin typeface="Cambria" panose="02040503050406030204" pitchFamily="18" charset="0"/>
              </a:rPr>
              <a:t>are captured.</a:t>
            </a:r>
          </a:p>
        </p:txBody>
      </p:sp>
    </p:spTree>
    <p:extLst>
      <p:ext uri="{BB962C8B-B14F-4D97-AF65-F5344CB8AC3E}">
        <p14:creationId xmlns:p14="http://schemas.microsoft.com/office/powerpoint/2010/main" val="29042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295701"/>
            <a:ext cx="8917427" cy="1320800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 smtClean="0">
                <a:latin typeface="Algerian" panose="04020705040A02060702" pitchFamily="82" charset="0"/>
              </a:rPr>
              <a:t>Example : Smart iot based home automation system</a:t>
            </a:r>
            <a:endParaRPr lang="en-IN" sz="4000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16501"/>
            <a:ext cx="8596668" cy="4655510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200000"/>
              </a:lnSpc>
            </a:pPr>
            <a:r>
              <a:rPr lang="en-IN" dirty="0" smtClean="0"/>
              <a:t> Purpose: Controlling the lights remotely</a:t>
            </a:r>
          </a:p>
          <a:p>
            <a:pPr algn="just">
              <a:lnSpc>
                <a:spcPct val="200000"/>
              </a:lnSpc>
            </a:pPr>
            <a:r>
              <a:rPr lang="en-IN" dirty="0"/>
              <a:t> </a:t>
            </a:r>
            <a:r>
              <a:rPr lang="en-IN" dirty="0" smtClean="0"/>
              <a:t>Behaviour : Auto and manual mode</a:t>
            </a:r>
          </a:p>
          <a:p>
            <a:pPr algn="just">
              <a:lnSpc>
                <a:spcPct val="200000"/>
              </a:lnSpc>
            </a:pPr>
            <a:r>
              <a:rPr lang="en-IN" dirty="0"/>
              <a:t> </a:t>
            </a:r>
            <a:r>
              <a:rPr lang="en-IN" dirty="0" smtClean="0"/>
              <a:t>System Management requirements: remote monitoring and control functions.</a:t>
            </a:r>
          </a:p>
          <a:p>
            <a:pPr algn="just">
              <a:lnSpc>
                <a:spcPct val="200000"/>
              </a:lnSpc>
            </a:pPr>
            <a:r>
              <a:rPr lang="en-IN" dirty="0"/>
              <a:t> </a:t>
            </a:r>
            <a:r>
              <a:rPr lang="en-IN" dirty="0" smtClean="0"/>
              <a:t>Data collection &amp; Analysis Requirement: Data collection &amp; Local analysis of the data.</a:t>
            </a:r>
          </a:p>
          <a:p>
            <a:pPr>
              <a:lnSpc>
                <a:spcPct val="200000"/>
              </a:lnSpc>
            </a:pPr>
            <a:r>
              <a:rPr lang="en-IN" dirty="0"/>
              <a:t> </a:t>
            </a:r>
            <a:r>
              <a:rPr lang="en-IN" dirty="0" smtClean="0"/>
              <a:t>Application Deployment Requirement: </a:t>
            </a:r>
            <a:r>
              <a:rPr lang="en-IN" dirty="0"/>
              <a:t>D</a:t>
            </a:r>
            <a:r>
              <a:rPr lang="en-IN" dirty="0" smtClean="0"/>
              <a:t>eployed locally on </a:t>
            </a:r>
            <a:r>
              <a:rPr lang="en-IN" dirty="0"/>
              <a:t>the device, but should be accessible remotely</a:t>
            </a:r>
            <a:r>
              <a:rPr lang="en-IN" dirty="0" smtClean="0"/>
              <a:t>.</a:t>
            </a:r>
            <a:endParaRPr lang="en-IN" dirty="0"/>
          </a:p>
          <a:p>
            <a:pPr>
              <a:lnSpc>
                <a:spcPct val="200000"/>
              </a:lnSpc>
            </a:pPr>
            <a:r>
              <a:rPr lang="en-IN" dirty="0"/>
              <a:t>Security Requirement : </a:t>
            </a:r>
            <a:r>
              <a:rPr lang="en-IN" dirty="0" smtClean="0"/>
              <a:t>Should </a:t>
            </a:r>
            <a:r>
              <a:rPr lang="en-IN" dirty="0"/>
              <a:t>have basic user authentication capability.</a:t>
            </a:r>
          </a:p>
        </p:txBody>
      </p:sp>
    </p:spTree>
    <p:extLst>
      <p:ext uri="{BB962C8B-B14F-4D97-AF65-F5344CB8AC3E}">
        <p14:creationId xmlns:p14="http://schemas.microsoft.com/office/powerpoint/2010/main" val="89228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77334" y="295701"/>
            <a:ext cx="8596668" cy="1320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 smtClean="0">
                <a:latin typeface="Algerian" panose="04020705040A02060702" pitchFamily="82" charset="0"/>
              </a:rPr>
              <a:t>STEP 2: Process Specification</a:t>
            </a:r>
            <a:endParaRPr lang="en-IN" sz="4000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7334" y="1423610"/>
            <a:ext cx="9053520" cy="93745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IN" dirty="0" smtClean="0"/>
              <a:t> Formally described based on and derived from the purpose and requirement specification</a:t>
            </a:r>
          </a:p>
          <a:p>
            <a:pPr marL="0" indent="0" algn="just">
              <a:lnSpc>
                <a:spcPct val="150000"/>
              </a:lnSpc>
              <a:buFont typeface="Wingdings 3" charset="2"/>
              <a:buNone/>
            </a:pPr>
            <a:endParaRPr lang="en-IN" dirty="0" smtClean="0"/>
          </a:p>
          <a:p>
            <a:pPr marL="0" indent="0" algn="just">
              <a:lnSpc>
                <a:spcPct val="150000"/>
              </a:lnSpc>
              <a:buNone/>
            </a:pP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462" y="2037939"/>
            <a:ext cx="5862923" cy="446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2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68405"/>
            <a:ext cx="9538229" cy="1320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000" b="1" dirty="0" smtClean="0">
                <a:latin typeface="Algerian" panose="04020705040A02060702" pitchFamily="82" charset="0"/>
              </a:rPr>
              <a:t>STEP 3: Domain model Specification</a:t>
            </a:r>
            <a:endParaRPr lang="en-IN" sz="4000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33142" y="1690798"/>
            <a:ext cx="9511359" cy="475824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IN" dirty="0" smtClean="0"/>
              <a:t>The </a:t>
            </a:r>
            <a:r>
              <a:rPr lang="en-IN" dirty="0"/>
              <a:t>domain model describes the main concepts, entities </a:t>
            </a:r>
            <a:r>
              <a:rPr lang="en-IN" dirty="0" smtClean="0"/>
              <a:t>and objects </a:t>
            </a:r>
            <a:r>
              <a:rPr lang="en-IN" dirty="0"/>
              <a:t>in the domain of IoT system to be designed. </a:t>
            </a:r>
            <a:endParaRPr lang="en-IN" dirty="0" smtClean="0"/>
          </a:p>
          <a:p>
            <a:pPr algn="just">
              <a:lnSpc>
                <a:spcPct val="200000"/>
              </a:lnSpc>
            </a:pPr>
            <a:r>
              <a:rPr lang="en-IN" dirty="0" smtClean="0"/>
              <a:t>Defines </a:t>
            </a:r>
            <a:r>
              <a:rPr lang="en-IN" dirty="0"/>
              <a:t>the attributes of the objects and relationships </a:t>
            </a:r>
            <a:r>
              <a:rPr lang="en-IN" dirty="0" smtClean="0"/>
              <a:t>between objects</a:t>
            </a:r>
            <a:r>
              <a:rPr lang="en-IN" dirty="0"/>
              <a:t>. </a:t>
            </a:r>
            <a:endParaRPr lang="en-IN" dirty="0" smtClean="0"/>
          </a:p>
          <a:p>
            <a:pPr algn="just">
              <a:lnSpc>
                <a:spcPct val="200000"/>
              </a:lnSpc>
            </a:pPr>
            <a:r>
              <a:rPr lang="en-IN" dirty="0"/>
              <a:t>Domain model provides an abstract representation of </a:t>
            </a:r>
            <a:r>
              <a:rPr lang="en-IN" dirty="0" smtClean="0"/>
              <a:t>the concepts, objects and entities in </a:t>
            </a:r>
            <a:r>
              <a:rPr lang="en-IN" dirty="0" err="1" smtClean="0"/>
              <a:t>IoT</a:t>
            </a:r>
            <a:r>
              <a:rPr lang="en-IN" dirty="0" smtClean="0"/>
              <a:t> domain independent of any specific technology or platform.</a:t>
            </a:r>
          </a:p>
          <a:p>
            <a:pPr algn="just">
              <a:lnSpc>
                <a:spcPct val="200000"/>
              </a:lnSpc>
            </a:pPr>
            <a:r>
              <a:rPr lang="en-IN" dirty="0"/>
              <a:t>With the domain model, the </a:t>
            </a:r>
            <a:r>
              <a:rPr lang="en-IN" dirty="0" smtClean="0"/>
              <a:t>IoT system designers can get an understanding of the IoT domain for which </a:t>
            </a:r>
            <a:r>
              <a:rPr lang="en-IN" dirty="0"/>
              <a:t>the system is to be designed.</a:t>
            </a:r>
            <a:endParaRPr lang="en-IN" dirty="0" smtClean="0"/>
          </a:p>
          <a:p>
            <a:pPr marL="0" indent="0" algn="just">
              <a:lnSpc>
                <a:spcPct val="15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579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2938" y="132522"/>
            <a:ext cx="81368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chemeClr val="accent1"/>
                </a:solidFill>
                <a:latin typeface="Algerian" panose="04020705040A02060702" pitchFamily="82" charset="0"/>
              </a:rPr>
              <a:t>Example : Smart iot based home automation system</a:t>
            </a:r>
            <a:endParaRPr lang="en-IN" sz="3200" dirty="0">
              <a:solidFill>
                <a:schemeClr val="accent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22492" y="1731741"/>
            <a:ext cx="8426909" cy="36812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en-IN" dirty="0"/>
              <a:t> </a:t>
            </a:r>
            <a:r>
              <a:rPr lang="en-IN" dirty="0" smtClean="0"/>
              <a:t>Physical Entity : room, a light, an appliance, a car </a:t>
            </a:r>
            <a:r>
              <a:rPr lang="en-IN" dirty="0"/>
              <a:t>e</a:t>
            </a:r>
            <a:r>
              <a:rPr lang="en-IN" dirty="0" smtClean="0"/>
              <a:t>tc</a:t>
            </a:r>
          </a:p>
          <a:p>
            <a:pPr>
              <a:lnSpc>
                <a:spcPct val="250000"/>
              </a:lnSpc>
            </a:pPr>
            <a:r>
              <a:rPr lang="en-IN" dirty="0"/>
              <a:t> </a:t>
            </a:r>
            <a:r>
              <a:rPr lang="en-IN" dirty="0" smtClean="0"/>
              <a:t>Virtual Entity: Representation of the PE in the digital world</a:t>
            </a:r>
          </a:p>
          <a:p>
            <a:pPr>
              <a:lnSpc>
                <a:spcPct val="250000"/>
              </a:lnSpc>
            </a:pPr>
            <a:r>
              <a:rPr lang="en-IN" dirty="0"/>
              <a:t> </a:t>
            </a:r>
            <a:r>
              <a:rPr lang="en-IN" dirty="0" smtClean="0"/>
              <a:t>Device: Medium of interaction b/w PE and VE.</a:t>
            </a:r>
          </a:p>
          <a:p>
            <a:pPr>
              <a:lnSpc>
                <a:spcPct val="250000"/>
              </a:lnSpc>
            </a:pPr>
            <a:r>
              <a:rPr lang="en-IN" dirty="0" smtClean="0"/>
              <a:t> Resource : Software components either “on-device” or “network-resource”.</a:t>
            </a:r>
          </a:p>
          <a:p>
            <a:pPr>
              <a:lnSpc>
                <a:spcPct val="250000"/>
              </a:lnSpc>
            </a:pPr>
            <a:r>
              <a:rPr lang="en-IN" dirty="0"/>
              <a:t> </a:t>
            </a:r>
            <a:r>
              <a:rPr lang="en-IN" dirty="0" smtClean="0"/>
              <a:t>Service : Provides the interface with PE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945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37963</TotalTime>
  <Words>1041</Words>
  <Application>Microsoft Office PowerPoint</Application>
  <PresentationFormat>Widescreen</PresentationFormat>
  <Paragraphs>142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Algerian</vt:lpstr>
      <vt:lpstr>Arial</vt:lpstr>
      <vt:lpstr>Calibri</vt:lpstr>
      <vt:lpstr>Cambria</vt:lpstr>
      <vt:lpstr>Carlito</vt:lpstr>
      <vt:lpstr>Times New Roman</vt:lpstr>
      <vt:lpstr>Trebuchet MS</vt:lpstr>
      <vt:lpstr>Wingdings</vt:lpstr>
      <vt:lpstr>Wingdings 3</vt:lpstr>
      <vt:lpstr>Facet</vt:lpstr>
      <vt:lpstr>UNIT 2 : IoT Design Methodology </vt:lpstr>
      <vt:lpstr>OUTLINE</vt:lpstr>
      <vt:lpstr>INTROduction</vt:lpstr>
      <vt:lpstr>IoT Design Methodology</vt:lpstr>
      <vt:lpstr>STEP 1: Purpose &amp; Requirements Specification</vt:lpstr>
      <vt:lpstr>Example : Smart iot based home automation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3 : IoT Design Methodology</dc:title>
  <dc:creator>LAVANYA</dc:creator>
  <cp:lastModifiedBy>admin</cp:lastModifiedBy>
  <cp:revision>207</cp:revision>
  <dcterms:created xsi:type="dcterms:W3CDTF">2021-05-14T13:47:46Z</dcterms:created>
  <dcterms:modified xsi:type="dcterms:W3CDTF">2024-11-14T08:22:57Z</dcterms:modified>
</cp:coreProperties>
</file>